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8" r:id="rId2"/>
    <p:sldMasterId id="2147483682" r:id="rId3"/>
  </p:sldMasterIdLst>
  <p:notesMasterIdLst>
    <p:notesMasterId r:id="rId92"/>
  </p:notesMasterIdLst>
  <p:sldIdLst>
    <p:sldId id="256" r:id="rId4"/>
    <p:sldId id="794" r:id="rId5"/>
    <p:sldId id="729" r:id="rId6"/>
    <p:sldId id="968" r:id="rId7"/>
    <p:sldId id="730" r:id="rId8"/>
    <p:sldId id="969" r:id="rId9"/>
    <p:sldId id="877" r:id="rId10"/>
    <p:sldId id="926" r:id="rId11"/>
    <p:sldId id="731" r:id="rId12"/>
    <p:sldId id="732" r:id="rId13"/>
    <p:sldId id="733" r:id="rId14"/>
    <p:sldId id="734" r:id="rId15"/>
    <p:sldId id="735" r:id="rId16"/>
    <p:sldId id="736" r:id="rId17"/>
    <p:sldId id="737" r:id="rId18"/>
    <p:sldId id="738" r:id="rId19"/>
    <p:sldId id="739" r:id="rId20"/>
    <p:sldId id="740" r:id="rId21"/>
    <p:sldId id="741" r:id="rId22"/>
    <p:sldId id="742" r:id="rId23"/>
    <p:sldId id="743" r:id="rId24"/>
    <p:sldId id="807" r:id="rId25"/>
    <p:sldId id="808" r:id="rId26"/>
    <p:sldId id="744" r:id="rId27"/>
    <p:sldId id="745" r:id="rId28"/>
    <p:sldId id="746" r:id="rId29"/>
    <p:sldId id="747" r:id="rId30"/>
    <p:sldId id="748" r:id="rId31"/>
    <p:sldId id="749" r:id="rId32"/>
    <p:sldId id="750" r:id="rId33"/>
    <p:sldId id="810" r:id="rId34"/>
    <p:sldId id="809" r:id="rId35"/>
    <p:sldId id="751" r:id="rId36"/>
    <p:sldId id="752" r:id="rId37"/>
    <p:sldId id="753" r:id="rId38"/>
    <p:sldId id="754" r:id="rId39"/>
    <p:sldId id="755" r:id="rId40"/>
    <p:sldId id="756" r:id="rId41"/>
    <p:sldId id="757" r:id="rId42"/>
    <p:sldId id="758" r:id="rId43"/>
    <p:sldId id="759" r:id="rId44"/>
    <p:sldId id="760" r:id="rId45"/>
    <p:sldId id="761" r:id="rId46"/>
    <p:sldId id="811" r:id="rId47"/>
    <p:sldId id="762" r:id="rId48"/>
    <p:sldId id="763" r:id="rId49"/>
    <p:sldId id="764" r:id="rId50"/>
    <p:sldId id="765" r:id="rId51"/>
    <p:sldId id="766" r:id="rId52"/>
    <p:sldId id="812" r:id="rId53"/>
    <p:sldId id="767" r:id="rId54"/>
    <p:sldId id="805" r:id="rId55"/>
    <p:sldId id="960" r:id="rId56"/>
    <p:sldId id="768" r:id="rId57"/>
    <p:sldId id="769" r:id="rId58"/>
    <p:sldId id="770" r:id="rId59"/>
    <p:sldId id="771" r:id="rId60"/>
    <p:sldId id="772" r:id="rId61"/>
    <p:sldId id="806" r:id="rId62"/>
    <p:sldId id="773" r:id="rId63"/>
    <p:sldId id="774" r:id="rId64"/>
    <p:sldId id="775" r:id="rId65"/>
    <p:sldId id="776" r:id="rId66"/>
    <p:sldId id="782" r:id="rId67"/>
    <p:sldId id="783" r:id="rId68"/>
    <p:sldId id="784" r:id="rId69"/>
    <p:sldId id="785" r:id="rId70"/>
    <p:sldId id="786" r:id="rId71"/>
    <p:sldId id="787" r:id="rId72"/>
    <p:sldId id="788" r:id="rId73"/>
    <p:sldId id="789" r:id="rId74"/>
    <p:sldId id="790" r:id="rId75"/>
    <p:sldId id="813" r:id="rId76"/>
    <p:sldId id="792" r:id="rId77"/>
    <p:sldId id="814" r:id="rId78"/>
    <p:sldId id="815" r:id="rId79"/>
    <p:sldId id="795" r:id="rId80"/>
    <p:sldId id="796" r:id="rId81"/>
    <p:sldId id="797" r:id="rId82"/>
    <p:sldId id="798" r:id="rId83"/>
    <p:sldId id="799" r:id="rId84"/>
    <p:sldId id="800" r:id="rId85"/>
    <p:sldId id="801" r:id="rId86"/>
    <p:sldId id="802" r:id="rId87"/>
    <p:sldId id="803" r:id="rId88"/>
    <p:sldId id="804" r:id="rId89"/>
    <p:sldId id="283" r:id="rId90"/>
    <p:sldId id="791" r:id="rId91"/>
  </p:sldIdLst>
  <p:sldSz cx="12192000" cy="6858000"/>
  <p:notesSz cx="12192000" cy="6858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B7B7"/>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78" autoAdjust="0"/>
    <p:restoredTop sz="94947" autoAdjust="0"/>
  </p:normalViewPr>
  <p:slideViewPr>
    <p:cSldViewPr>
      <p:cViewPr varScale="1">
        <p:scale>
          <a:sx n="81" d="100"/>
          <a:sy n="81" d="100"/>
        </p:scale>
        <p:origin x="288" y="48"/>
      </p:cViewPr>
      <p:guideLst>
        <p:guide orient="horz" pos="2880"/>
        <p:guide pos="216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6" Type="http://schemas.openxmlformats.org/officeDocument/2006/relationships/slide" Target="slides/slide13.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theme" Target="theme/theme1.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6A62A4-502D-4711-A3E8-D084992B3CD1}" type="doc">
      <dgm:prSet loTypeId="urn:microsoft.com/office/officeart/2005/8/layout/hProcess4" loCatId="process" qsTypeId="urn:microsoft.com/office/officeart/2005/8/quickstyle/simple1" qsCatId="simple" csTypeId="urn:microsoft.com/office/officeart/2005/8/colors/colorful2" csCatId="colorful" phldr="1"/>
      <dgm:spPr/>
      <dgm:t>
        <a:bodyPr/>
        <a:lstStyle/>
        <a:p>
          <a:endParaRPr lang="es-CO"/>
        </a:p>
      </dgm:t>
    </dgm:pt>
    <dgm:pt modelId="{B8D802CA-E4F5-4693-B2A3-0A7348938D13}">
      <dgm:prSet phldrT="[Texto]" custT="1"/>
      <dgm:spPr>
        <a:effectLst>
          <a:outerShdw blurRad="50800" dist="38100" dir="2700000" algn="tl" rotWithShape="0">
            <a:prstClr val="black">
              <a:alpha val="40000"/>
            </a:prstClr>
          </a:outerShdw>
        </a:effectLst>
      </dgm:spPr>
      <dgm:t>
        <a:bodyPr/>
        <a:lstStyle/>
        <a:p>
          <a:r>
            <a:rPr lang="es-CO" sz="1300" b="1" dirty="0"/>
            <a:t>Adquisición de la Imagen</a:t>
          </a:r>
        </a:p>
      </dgm:t>
    </dgm:pt>
    <dgm:pt modelId="{09FED82A-8D52-42A8-93CE-DDB9DE625020}" type="parTrans" cxnId="{A14D2BDD-64E8-4706-B248-EDFA2C07DF60}">
      <dgm:prSet/>
      <dgm:spPr/>
      <dgm:t>
        <a:bodyPr/>
        <a:lstStyle/>
        <a:p>
          <a:endParaRPr lang="es-CO"/>
        </a:p>
      </dgm:t>
    </dgm:pt>
    <dgm:pt modelId="{92485437-8FA1-406C-9C8E-7F07B11C0448}" type="sibTrans" cxnId="{A14D2BDD-64E8-4706-B248-EDFA2C07DF60}">
      <dgm:prSet/>
      <dgm:spPr/>
      <dgm:t>
        <a:bodyPr/>
        <a:lstStyle/>
        <a:p>
          <a:endParaRPr lang="es-CO"/>
        </a:p>
      </dgm:t>
    </dgm:pt>
    <dgm:pt modelId="{70520D49-0B59-4E19-982A-83608B222C92}">
      <dgm:prSet phldrT="[Texto]"/>
      <dgm:spPr/>
      <dgm:t>
        <a:bodyPr/>
        <a:lstStyle/>
        <a:p>
          <a:r>
            <a:rPr lang="es-CO" dirty="0"/>
            <a:t>Fotografía</a:t>
          </a:r>
        </a:p>
      </dgm:t>
    </dgm:pt>
    <dgm:pt modelId="{AB24ABEB-5F18-478A-8A6A-43D4F9032B0D}" type="parTrans" cxnId="{F2BCB13E-E328-404A-9564-5EDA9F7A70BC}">
      <dgm:prSet/>
      <dgm:spPr/>
      <dgm:t>
        <a:bodyPr/>
        <a:lstStyle/>
        <a:p>
          <a:endParaRPr lang="es-CO"/>
        </a:p>
      </dgm:t>
    </dgm:pt>
    <dgm:pt modelId="{225965EE-FB92-4DBB-8B2A-130900294470}" type="sibTrans" cxnId="{F2BCB13E-E328-404A-9564-5EDA9F7A70BC}">
      <dgm:prSet/>
      <dgm:spPr/>
      <dgm:t>
        <a:bodyPr/>
        <a:lstStyle/>
        <a:p>
          <a:endParaRPr lang="es-CO"/>
        </a:p>
      </dgm:t>
    </dgm:pt>
    <dgm:pt modelId="{D7379DC4-90F5-464C-9C96-2B2FE650AF73}">
      <dgm:prSet phldrT="[Texto]" custT="1"/>
      <dgm:spPr>
        <a:effectLst>
          <a:outerShdw blurRad="50800" dist="38100" dir="2700000" algn="tl" rotWithShape="0">
            <a:prstClr val="black">
              <a:alpha val="40000"/>
            </a:prstClr>
          </a:outerShdw>
        </a:effectLst>
      </dgm:spPr>
      <dgm:t>
        <a:bodyPr/>
        <a:lstStyle/>
        <a:p>
          <a:r>
            <a:rPr lang="es-CO" sz="1300" b="1" dirty="0"/>
            <a:t>Preprocesamiento</a:t>
          </a:r>
        </a:p>
      </dgm:t>
    </dgm:pt>
    <dgm:pt modelId="{C66AF7BA-6FBE-454D-8607-EB7A8C2D5A47}" type="parTrans" cxnId="{17EEC540-D3EC-4471-91DA-C00EF21C4CB5}">
      <dgm:prSet/>
      <dgm:spPr/>
      <dgm:t>
        <a:bodyPr/>
        <a:lstStyle/>
        <a:p>
          <a:endParaRPr lang="es-CO"/>
        </a:p>
      </dgm:t>
    </dgm:pt>
    <dgm:pt modelId="{FFA44617-23CD-4C2E-908B-72992D8F27DA}" type="sibTrans" cxnId="{17EEC540-D3EC-4471-91DA-C00EF21C4CB5}">
      <dgm:prSet/>
      <dgm:spPr/>
      <dgm:t>
        <a:bodyPr/>
        <a:lstStyle/>
        <a:p>
          <a:endParaRPr lang="es-CO"/>
        </a:p>
      </dgm:t>
    </dgm:pt>
    <dgm:pt modelId="{D9DFE684-201C-4D37-8511-D8B8359DC4B0}">
      <dgm:prSet phldrT="[Texto]" custT="1"/>
      <dgm:spPr>
        <a:effectLst>
          <a:outerShdw blurRad="50800" dist="38100" dir="2700000" algn="tl" rotWithShape="0">
            <a:prstClr val="black">
              <a:alpha val="40000"/>
            </a:prstClr>
          </a:outerShdw>
        </a:effectLst>
      </dgm:spPr>
      <dgm:t>
        <a:bodyPr/>
        <a:lstStyle/>
        <a:p>
          <a:r>
            <a:rPr lang="es-CO" sz="1300" b="1" dirty="0"/>
            <a:t>Segmentación</a:t>
          </a:r>
        </a:p>
      </dgm:t>
    </dgm:pt>
    <dgm:pt modelId="{43EBB70A-1788-4A28-B276-B69D138078A9}" type="parTrans" cxnId="{BC304193-4C91-40BB-8DD7-0A616EF9872B}">
      <dgm:prSet/>
      <dgm:spPr/>
      <dgm:t>
        <a:bodyPr/>
        <a:lstStyle/>
        <a:p>
          <a:endParaRPr lang="es-CO"/>
        </a:p>
      </dgm:t>
    </dgm:pt>
    <dgm:pt modelId="{9515D30C-38F6-4B8A-A469-05C5C815E4EC}" type="sibTrans" cxnId="{BC304193-4C91-40BB-8DD7-0A616EF9872B}">
      <dgm:prSet/>
      <dgm:spPr/>
      <dgm:t>
        <a:bodyPr/>
        <a:lstStyle/>
        <a:p>
          <a:endParaRPr lang="es-CO"/>
        </a:p>
      </dgm:t>
    </dgm:pt>
    <dgm:pt modelId="{03E81DEB-21CF-4FEF-899C-3D4614D8902D}">
      <dgm:prSet phldrT="[Texto]"/>
      <dgm:spPr/>
      <dgm:t>
        <a:bodyPr/>
        <a:lstStyle/>
        <a:p>
          <a:r>
            <a:rPr lang="es-CO" dirty="0"/>
            <a:t>Extracción de Bordes</a:t>
          </a:r>
        </a:p>
      </dgm:t>
    </dgm:pt>
    <dgm:pt modelId="{9DCDFCD5-7D32-4602-8B37-8D5BD9EEEFAF}" type="parTrans" cxnId="{17AFF851-04E0-45FE-BC53-518580F9C1C2}">
      <dgm:prSet/>
      <dgm:spPr/>
      <dgm:t>
        <a:bodyPr/>
        <a:lstStyle/>
        <a:p>
          <a:endParaRPr lang="es-CO"/>
        </a:p>
      </dgm:t>
    </dgm:pt>
    <dgm:pt modelId="{6402AAE5-7187-4CA8-86CE-63FB89DBD5E9}" type="sibTrans" cxnId="{17AFF851-04E0-45FE-BC53-518580F9C1C2}">
      <dgm:prSet/>
      <dgm:spPr/>
      <dgm:t>
        <a:bodyPr/>
        <a:lstStyle/>
        <a:p>
          <a:endParaRPr lang="es-CO"/>
        </a:p>
      </dgm:t>
    </dgm:pt>
    <dgm:pt modelId="{4A0BA314-86EB-4498-896A-60C48280167A}">
      <dgm:prSet phldrT="[Texto]"/>
      <dgm:spPr/>
      <dgm:t>
        <a:bodyPr/>
        <a:lstStyle/>
        <a:p>
          <a:r>
            <a:rPr lang="es-CO" dirty="0"/>
            <a:t>Transformación</a:t>
          </a:r>
        </a:p>
      </dgm:t>
    </dgm:pt>
    <dgm:pt modelId="{6F2C237B-8988-4B87-A276-46E953DEF61B}" type="parTrans" cxnId="{A20298B1-800E-4E56-8E4C-18C1808DF015}">
      <dgm:prSet/>
      <dgm:spPr/>
      <dgm:t>
        <a:bodyPr/>
        <a:lstStyle/>
        <a:p>
          <a:endParaRPr lang="es-CO"/>
        </a:p>
      </dgm:t>
    </dgm:pt>
    <dgm:pt modelId="{D6025F21-F68D-433F-806D-B078151B3F95}" type="sibTrans" cxnId="{A20298B1-800E-4E56-8E4C-18C1808DF015}">
      <dgm:prSet/>
      <dgm:spPr/>
      <dgm:t>
        <a:bodyPr/>
        <a:lstStyle/>
        <a:p>
          <a:endParaRPr lang="es-CO"/>
        </a:p>
      </dgm:t>
    </dgm:pt>
    <dgm:pt modelId="{A8FA290F-7457-48FF-BD50-BED54B38888F}">
      <dgm:prSet phldrT="[Texto]"/>
      <dgm:spPr/>
      <dgm:t>
        <a:bodyPr/>
        <a:lstStyle/>
        <a:p>
          <a:r>
            <a:rPr lang="es-CO" dirty="0"/>
            <a:t>Conexión de Puntos</a:t>
          </a:r>
        </a:p>
      </dgm:t>
    </dgm:pt>
    <dgm:pt modelId="{5418AFA4-F806-4EBC-BC08-97F8A74430BF}" type="parTrans" cxnId="{A02598DA-F160-432E-A9AC-2F390C540CBF}">
      <dgm:prSet/>
      <dgm:spPr/>
      <dgm:t>
        <a:bodyPr/>
        <a:lstStyle/>
        <a:p>
          <a:endParaRPr lang="es-CO"/>
        </a:p>
      </dgm:t>
    </dgm:pt>
    <dgm:pt modelId="{D98D8AE7-F9F7-46B0-B441-ADFD55C0F057}" type="sibTrans" cxnId="{A02598DA-F160-432E-A9AC-2F390C540CBF}">
      <dgm:prSet/>
      <dgm:spPr/>
      <dgm:t>
        <a:bodyPr/>
        <a:lstStyle/>
        <a:p>
          <a:endParaRPr lang="es-CO"/>
        </a:p>
      </dgm:t>
    </dgm:pt>
    <dgm:pt modelId="{78A475F1-4C26-4BA5-815A-1387E2F805D4}">
      <dgm:prSet phldrT="[Texto]" custT="1"/>
      <dgm:spPr>
        <a:effectLst>
          <a:outerShdw blurRad="50800" dist="38100" dir="2700000" algn="tl" rotWithShape="0">
            <a:prstClr val="black">
              <a:alpha val="40000"/>
            </a:prstClr>
          </a:outerShdw>
        </a:effectLst>
      </dgm:spPr>
      <dgm:t>
        <a:bodyPr/>
        <a:lstStyle/>
        <a:p>
          <a:r>
            <a:rPr lang="es-CO" sz="1300" b="1"/>
            <a:t>Extracción de Características</a:t>
          </a:r>
          <a:endParaRPr lang="es-CO" sz="1300" b="1" dirty="0"/>
        </a:p>
      </dgm:t>
    </dgm:pt>
    <dgm:pt modelId="{9D6CB303-FAE6-4E92-9D2F-BF52C1175CCA}" type="parTrans" cxnId="{3831987F-DBB4-41B2-8D8D-A498B7887782}">
      <dgm:prSet/>
      <dgm:spPr/>
      <dgm:t>
        <a:bodyPr/>
        <a:lstStyle/>
        <a:p>
          <a:endParaRPr lang="es-CO"/>
        </a:p>
      </dgm:t>
    </dgm:pt>
    <dgm:pt modelId="{44128641-4DF0-46D3-B016-B36237225E2A}" type="sibTrans" cxnId="{3831987F-DBB4-41B2-8D8D-A498B7887782}">
      <dgm:prSet/>
      <dgm:spPr/>
      <dgm:t>
        <a:bodyPr/>
        <a:lstStyle/>
        <a:p>
          <a:endParaRPr lang="es-CO"/>
        </a:p>
      </dgm:t>
    </dgm:pt>
    <dgm:pt modelId="{600BADB9-E128-4E18-A48D-A901228394C9}">
      <dgm:prSet phldrT="[Texto]"/>
      <dgm:spPr/>
      <dgm:t>
        <a:bodyPr/>
        <a:lstStyle/>
        <a:p>
          <a:r>
            <a:rPr lang="es-CO" dirty="0"/>
            <a:t>Color</a:t>
          </a:r>
        </a:p>
      </dgm:t>
    </dgm:pt>
    <dgm:pt modelId="{CFB6B673-0AB7-4020-9573-DC56094C388F}" type="parTrans" cxnId="{4D6690EB-5932-4978-8D8E-05C29C3E6684}">
      <dgm:prSet/>
      <dgm:spPr/>
      <dgm:t>
        <a:bodyPr/>
        <a:lstStyle/>
        <a:p>
          <a:endParaRPr lang="es-CO"/>
        </a:p>
      </dgm:t>
    </dgm:pt>
    <dgm:pt modelId="{5F05AC57-8CA0-4C01-A786-2E7114617DF9}" type="sibTrans" cxnId="{4D6690EB-5932-4978-8D8E-05C29C3E6684}">
      <dgm:prSet/>
      <dgm:spPr/>
      <dgm:t>
        <a:bodyPr/>
        <a:lstStyle/>
        <a:p>
          <a:endParaRPr lang="es-CO"/>
        </a:p>
      </dgm:t>
    </dgm:pt>
    <dgm:pt modelId="{725562F9-8D51-4A45-978C-96F229A8C1A5}">
      <dgm:prSet phldrT="[Texto]"/>
      <dgm:spPr/>
      <dgm:t>
        <a:bodyPr/>
        <a:lstStyle/>
        <a:p>
          <a:r>
            <a:rPr lang="es-CO" dirty="0"/>
            <a:t>Textura</a:t>
          </a:r>
        </a:p>
      </dgm:t>
    </dgm:pt>
    <dgm:pt modelId="{A8E17C6A-496C-4A32-85B9-1C40A75D9583}" type="parTrans" cxnId="{D8E7D889-3E18-44E4-8226-DAF1C1B393E7}">
      <dgm:prSet/>
      <dgm:spPr/>
      <dgm:t>
        <a:bodyPr/>
        <a:lstStyle/>
        <a:p>
          <a:endParaRPr lang="es-CO"/>
        </a:p>
      </dgm:t>
    </dgm:pt>
    <dgm:pt modelId="{10472F75-21FE-4BBE-A89A-9CF88DA1BA58}" type="sibTrans" cxnId="{D8E7D889-3E18-44E4-8226-DAF1C1B393E7}">
      <dgm:prSet/>
      <dgm:spPr/>
      <dgm:t>
        <a:bodyPr/>
        <a:lstStyle/>
        <a:p>
          <a:endParaRPr lang="es-CO"/>
        </a:p>
      </dgm:t>
    </dgm:pt>
    <dgm:pt modelId="{835090C8-4E22-4E8D-AF60-59A46087AC5D}">
      <dgm:prSet phldrT="[Texto]"/>
      <dgm:spPr/>
      <dgm:t>
        <a:bodyPr/>
        <a:lstStyle/>
        <a:p>
          <a:r>
            <a:rPr lang="es-CO" dirty="0"/>
            <a:t>Forma</a:t>
          </a:r>
        </a:p>
      </dgm:t>
    </dgm:pt>
    <dgm:pt modelId="{1EBAFEA8-0816-4784-96FE-82A0C2CB09C9}" type="parTrans" cxnId="{02B4419D-5397-40A4-879F-E27102D1E919}">
      <dgm:prSet/>
      <dgm:spPr/>
      <dgm:t>
        <a:bodyPr/>
        <a:lstStyle/>
        <a:p>
          <a:endParaRPr lang="es-CO"/>
        </a:p>
      </dgm:t>
    </dgm:pt>
    <dgm:pt modelId="{6B7BAE2C-B2BC-49C9-903D-5675AF28519B}" type="sibTrans" cxnId="{02B4419D-5397-40A4-879F-E27102D1E919}">
      <dgm:prSet/>
      <dgm:spPr/>
      <dgm:t>
        <a:bodyPr/>
        <a:lstStyle/>
        <a:p>
          <a:endParaRPr lang="es-CO"/>
        </a:p>
      </dgm:t>
    </dgm:pt>
    <dgm:pt modelId="{C18A6109-7995-4C2F-9C57-15E57E2C6C75}">
      <dgm:prSet phldrT="[Texto]"/>
      <dgm:spPr/>
      <dgm:t>
        <a:bodyPr/>
        <a:lstStyle/>
        <a:p>
          <a:r>
            <a:rPr lang="es-CO" dirty="0"/>
            <a:t>Rayos X</a:t>
          </a:r>
        </a:p>
      </dgm:t>
    </dgm:pt>
    <dgm:pt modelId="{AF57AED5-6BD3-46FA-94AC-4F663E71E3B8}" type="parTrans" cxnId="{732914F8-EEFB-4D1B-9883-179DF08D2DE8}">
      <dgm:prSet/>
      <dgm:spPr/>
      <dgm:t>
        <a:bodyPr/>
        <a:lstStyle/>
        <a:p>
          <a:endParaRPr lang="es-CO"/>
        </a:p>
      </dgm:t>
    </dgm:pt>
    <dgm:pt modelId="{F3ED060B-7A59-4A23-9228-66F579485470}" type="sibTrans" cxnId="{732914F8-EEFB-4D1B-9883-179DF08D2DE8}">
      <dgm:prSet/>
      <dgm:spPr/>
      <dgm:t>
        <a:bodyPr/>
        <a:lstStyle/>
        <a:p>
          <a:endParaRPr lang="es-CO"/>
        </a:p>
      </dgm:t>
    </dgm:pt>
    <dgm:pt modelId="{C0A2BFB4-E05A-4B15-B851-DB6D1B16A2CD}">
      <dgm:prSet phldrT="[Texto]"/>
      <dgm:spPr/>
      <dgm:t>
        <a:bodyPr/>
        <a:lstStyle/>
        <a:p>
          <a:r>
            <a:rPr lang="es-CO" dirty="0"/>
            <a:t>Termografía</a:t>
          </a:r>
        </a:p>
      </dgm:t>
    </dgm:pt>
    <dgm:pt modelId="{6D05A1C4-1296-4ED5-8325-3C74DAD2A16F}" type="parTrans" cxnId="{B24CDEB9-B238-4C16-A3BE-30CC48A0820D}">
      <dgm:prSet/>
      <dgm:spPr/>
      <dgm:t>
        <a:bodyPr/>
        <a:lstStyle/>
        <a:p>
          <a:endParaRPr lang="es-CO"/>
        </a:p>
      </dgm:t>
    </dgm:pt>
    <dgm:pt modelId="{133EF2E4-A95E-42C0-AAAC-D469E319FA73}" type="sibTrans" cxnId="{B24CDEB9-B238-4C16-A3BE-30CC48A0820D}">
      <dgm:prSet/>
      <dgm:spPr/>
      <dgm:t>
        <a:bodyPr/>
        <a:lstStyle/>
        <a:p>
          <a:endParaRPr lang="es-CO"/>
        </a:p>
      </dgm:t>
    </dgm:pt>
    <dgm:pt modelId="{A911555E-5570-4C87-935B-80F1FC6DDDDB}">
      <dgm:prSet phldrT="[Texto]"/>
      <dgm:spPr/>
      <dgm:t>
        <a:bodyPr/>
        <a:lstStyle/>
        <a:p>
          <a:r>
            <a:rPr lang="es-CO" dirty="0"/>
            <a:t>Restauración</a:t>
          </a:r>
        </a:p>
      </dgm:t>
    </dgm:pt>
    <dgm:pt modelId="{0B7CF58F-7E13-40F4-BFEA-37C95C24C84E}" type="parTrans" cxnId="{94933548-A124-4E37-A4E6-3DB658B49E88}">
      <dgm:prSet/>
      <dgm:spPr/>
      <dgm:t>
        <a:bodyPr/>
        <a:lstStyle/>
        <a:p>
          <a:endParaRPr lang="es-CO"/>
        </a:p>
      </dgm:t>
    </dgm:pt>
    <dgm:pt modelId="{4DCBF0B8-5C6F-43C7-9F02-EC22ACEFE771}" type="sibTrans" cxnId="{94933548-A124-4E37-A4E6-3DB658B49E88}">
      <dgm:prSet/>
      <dgm:spPr/>
      <dgm:t>
        <a:bodyPr/>
        <a:lstStyle/>
        <a:p>
          <a:endParaRPr lang="es-CO"/>
        </a:p>
      </dgm:t>
    </dgm:pt>
    <dgm:pt modelId="{9468AA22-E786-45CC-92A2-4631DE1EF1D2}">
      <dgm:prSet phldrT="[Texto]"/>
      <dgm:spPr/>
      <dgm:t>
        <a:bodyPr/>
        <a:lstStyle/>
        <a:p>
          <a:r>
            <a:rPr lang="es-CO" dirty="0"/>
            <a:t>Filtrado</a:t>
          </a:r>
        </a:p>
      </dgm:t>
    </dgm:pt>
    <dgm:pt modelId="{A39A198C-821B-4624-8D47-29A1806B8126}" type="parTrans" cxnId="{D032BD5E-F506-4EA2-A225-80C55FCDAB30}">
      <dgm:prSet/>
      <dgm:spPr/>
      <dgm:t>
        <a:bodyPr/>
        <a:lstStyle/>
        <a:p>
          <a:endParaRPr lang="es-CO"/>
        </a:p>
      </dgm:t>
    </dgm:pt>
    <dgm:pt modelId="{B9CAC3B5-A433-439F-B41D-89966569A6FF}" type="sibTrans" cxnId="{D032BD5E-F506-4EA2-A225-80C55FCDAB30}">
      <dgm:prSet/>
      <dgm:spPr/>
      <dgm:t>
        <a:bodyPr/>
        <a:lstStyle/>
        <a:p>
          <a:endParaRPr lang="es-CO"/>
        </a:p>
      </dgm:t>
    </dgm:pt>
    <dgm:pt modelId="{83700A98-F04C-405B-A565-D2D73020D92B}">
      <dgm:prSet phldrT="[Texto]"/>
      <dgm:spPr/>
      <dgm:t>
        <a:bodyPr/>
        <a:lstStyle/>
        <a:p>
          <a:r>
            <a:rPr lang="es-CO" dirty="0"/>
            <a:t>Obtención de Regiones</a:t>
          </a:r>
        </a:p>
      </dgm:t>
    </dgm:pt>
    <dgm:pt modelId="{6B1295D0-D683-4150-B58E-EEE4C318BC6B}" type="parTrans" cxnId="{BA2556DF-7A79-488A-AB50-60A11E8282F0}">
      <dgm:prSet/>
      <dgm:spPr/>
      <dgm:t>
        <a:bodyPr/>
        <a:lstStyle/>
        <a:p>
          <a:endParaRPr lang="es-CO"/>
        </a:p>
      </dgm:t>
    </dgm:pt>
    <dgm:pt modelId="{175B3D0E-C9FB-42CF-974E-3B19CC9F82D6}" type="sibTrans" cxnId="{BA2556DF-7A79-488A-AB50-60A11E8282F0}">
      <dgm:prSet/>
      <dgm:spPr/>
      <dgm:t>
        <a:bodyPr/>
        <a:lstStyle/>
        <a:p>
          <a:endParaRPr lang="es-CO"/>
        </a:p>
      </dgm:t>
    </dgm:pt>
    <dgm:pt modelId="{18AD34B8-A278-491E-B985-4C01C2E3D6C6}">
      <dgm:prSet phldrT="[Texto]" custT="1"/>
      <dgm:spPr/>
      <dgm:t>
        <a:bodyPr/>
        <a:lstStyle/>
        <a:p>
          <a:r>
            <a:rPr lang="es-CO" sz="1300" b="1" dirty="0"/>
            <a:t>Reconocimiento de Patrones</a:t>
          </a:r>
        </a:p>
      </dgm:t>
    </dgm:pt>
    <dgm:pt modelId="{D276EF73-5269-4400-AB2D-B447D810B11A}" type="parTrans" cxnId="{90D86B4E-4C24-47A9-AD57-4967FF1F0510}">
      <dgm:prSet/>
      <dgm:spPr/>
      <dgm:t>
        <a:bodyPr/>
        <a:lstStyle/>
        <a:p>
          <a:endParaRPr lang="es-CO"/>
        </a:p>
      </dgm:t>
    </dgm:pt>
    <dgm:pt modelId="{FC34E6FA-3F28-45C8-8923-969C5C03655C}" type="sibTrans" cxnId="{90D86B4E-4C24-47A9-AD57-4967FF1F0510}">
      <dgm:prSet/>
      <dgm:spPr/>
      <dgm:t>
        <a:bodyPr/>
        <a:lstStyle/>
        <a:p>
          <a:endParaRPr lang="es-CO"/>
        </a:p>
      </dgm:t>
    </dgm:pt>
    <dgm:pt modelId="{87719CD7-9AD7-49B4-BFE2-26F59A67F5F1}">
      <dgm:prSet phldrT="[Texto]"/>
      <dgm:spPr/>
      <dgm:t>
        <a:bodyPr/>
        <a:lstStyle/>
        <a:p>
          <a:r>
            <a:rPr lang="es-CO" dirty="0" err="1"/>
            <a:t>Cluster</a:t>
          </a:r>
          <a:endParaRPr lang="es-CO" dirty="0"/>
        </a:p>
      </dgm:t>
    </dgm:pt>
    <dgm:pt modelId="{DDCBA3B8-E79D-4D52-9F88-2D0915D660DB}" type="parTrans" cxnId="{9F60E6B6-C00E-4B5F-B293-51F3B061FB2E}">
      <dgm:prSet/>
      <dgm:spPr/>
      <dgm:t>
        <a:bodyPr/>
        <a:lstStyle/>
        <a:p>
          <a:endParaRPr lang="es-CO"/>
        </a:p>
      </dgm:t>
    </dgm:pt>
    <dgm:pt modelId="{670DBE81-7FF3-4C9B-8A46-97A14ACAC316}" type="sibTrans" cxnId="{9F60E6B6-C00E-4B5F-B293-51F3B061FB2E}">
      <dgm:prSet/>
      <dgm:spPr/>
      <dgm:t>
        <a:bodyPr/>
        <a:lstStyle/>
        <a:p>
          <a:endParaRPr lang="es-CO"/>
        </a:p>
      </dgm:t>
    </dgm:pt>
    <dgm:pt modelId="{52EDBD46-8AF8-40E9-9190-4A9D900546EA}">
      <dgm:prSet phldrT="[Texto]"/>
      <dgm:spPr/>
      <dgm:t>
        <a:bodyPr/>
        <a:lstStyle/>
        <a:p>
          <a:r>
            <a:rPr lang="es-CO" dirty="0" err="1"/>
            <a:t>SVM</a:t>
          </a:r>
          <a:endParaRPr lang="es-CO" dirty="0"/>
        </a:p>
      </dgm:t>
    </dgm:pt>
    <dgm:pt modelId="{70E39413-6F04-48B1-99AD-7B65D14FE717}" type="parTrans" cxnId="{82425453-ACE3-4619-B7D4-B76CB4961D54}">
      <dgm:prSet/>
      <dgm:spPr/>
      <dgm:t>
        <a:bodyPr/>
        <a:lstStyle/>
        <a:p>
          <a:endParaRPr lang="es-CO"/>
        </a:p>
      </dgm:t>
    </dgm:pt>
    <dgm:pt modelId="{E7CEC50A-62AD-4B95-8EC3-682BC0DF6D41}" type="sibTrans" cxnId="{82425453-ACE3-4619-B7D4-B76CB4961D54}">
      <dgm:prSet/>
      <dgm:spPr/>
      <dgm:t>
        <a:bodyPr/>
        <a:lstStyle/>
        <a:p>
          <a:endParaRPr lang="es-CO"/>
        </a:p>
      </dgm:t>
    </dgm:pt>
    <dgm:pt modelId="{5B95FDB2-2EED-494A-8F5A-D0CA45A6AD0D}">
      <dgm:prSet phldrT="[Texto]"/>
      <dgm:spPr/>
      <dgm:t>
        <a:bodyPr/>
        <a:lstStyle/>
        <a:p>
          <a:r>
            <a:rPr lang="es-CO" dirty="0"/>
            <a:t>Redes Neuronales</a:t>
          </a:r>
        </a:p>
      </dgm:t>
    </dgm:pt>
    <dgm:pt modelId="{4CC414C3-81D3-45D2-95BC-E92B7DDEECEC}" type="parTrans" cxnId="{4666EA5C-92B5-4E4C-B9AA-52EB1027CB5A}">
      <dgm:prSet/>
      <dgm:spPr/>
      <dgm:t>
        <a:bodyPr/>
        <a:lstStyle/>
        <a:p>
          <a:endParaRPr lang="es-CO"/>
        </a:p>
      </dgm:t>
    </dgm:pt>
    <dgm:pt modelId="{F5270349-D66B-47A2-AB75-32C45745DC5A}" type="sibTrans" cxnId="{4666EA5C-92B5-4E4C-B9AA-52EB1027CB5A}">
      <dgm:prSet/>
      <dgm:spPr/>
      <dgm:t>
        <a:bodyPr/>
        <a:lstStyle/>
        <a:p>
          <a:endParaRPr lang="es-CO"/>
        </a:p>
      </dgm:t>
    </dgm:pt>
    <dgm:pt modelId="{BD17EEAB-88AA-44B3-A233-77667A64FB60}" type="pres">
      <dgm:prSet presAssocID="{1E6A62A4-502D-4711-A3E8-D084992B3CD1}" presName="Name0" presStyleCnt="0">
        <dgm:presLayoutVars>
          <dgm:dir/>
          <dgm:animLvl val="lvl"/>
          <dgm:resizeHandles val="exact"/>
        </dgm:presLayoutVars>
      </dgm:prSet>
      <dgm:spPr/>
    </dgm:pt>
    <dgm:pt modelId="{8CD0C748-3193-49F6-B348-AFA9955CE814}" type="pres">
      <dgm:prSet presAssocID="{1E6A62A4-502D-4711-A3E8-D084992B3CD1}" presName="tSp" presStyleCnt="0"/>
      <dgm:spPr/>
    </dgm:pt>
    <dgm:pt modelId="{F5624A2F-3E59-46A0-8F12-9A6C2D18C9E7}" type="pres">
      <dgm:prSet presAssocID="{1E6A62A4-502D-4711-A3E8-D084992B3CD1}" presName="bSp" presStyleCnt="0"/>
      <dgm:spPr/>
    </dgm:pt>
    <dgm:pt modelId="{DEBDA50F-E52D-4776-ADC4-A2508F1D1333}" type="pres">
      <dgm:prSet presAssocID="{1E6A62A4-502D-4711-A3E8-D084992B3CD1}" presName="process" presStyleCnt="0"/>
      <dgm:spPr/>
    </dgm:pt>
    <dgm:pt modelId="{580BC084-8D72-4F59-A0A4-9917602692C0}" type="pres">
      <dgm:prSet presAssocID="{B8D802CA-E4F5-4693-B2A3-0A7348938D13}" presName="composite1" presStyleCnt="0"/>
      <dgm:spPr/>
    </dgm:pt>
    <dgm:pt modelId="{79F6F996-BA31-47D7-A9AB-5779478EF190}" type="pres">
      <dgm:prSet presAssocID="{B8D802CA-E4F5-4693-B2A3-0A7348938D13}" presName="dummyNode1" presStyleLbl="node1" presStyleIdx="0" presStyleCnt="5"/>
      <dgm:spPr/>
    </dgm:pt>
    <dgm:pt modelId="{ECE6BB27-5BDC-4A9B-BB19-24C62C9A9242}" type="pres">
      <dgm:prSet presAssocID="{B8D802CA-E4F5-4693-B2A3-0A7348938D13}" presName="childNode1" presStyleLbl="bgAcc1" presStyleIdx="0" presStyleCnt="5">
        <dgm:presLayoutVars>
          <dgm:bulletEnabled val="1"/>
        </dgm:presLayoutVars>
      </dgm:prSet>
      <dgm:spPr/>
    </dgm:pt>
    <dgm:pt modelId="{2FC7D690-DE3A-4BE7-A083-2579558B3E1C}" type="pres">
      <dgm:prSet presAssocID="{B8D802CA-E4F5-4693-B2A3-0A7348938D13}" presName="childNode1tx" presStyleLbl="bgAcc1" presStyleIdx="0" presStyleCnt="5">
        <dgm:presLayoutVars>
          <dgm:bulletEnabled val="1"/>
        </dgm:presLayoutVars>
      </dgm:prSet>
      <dgm:spPr/>
    </dgm:pt>
    <dgm:pt modelId="{E5FBE464-7E1D-4159-9F2D-86A7CC06F725}" type="pres">
      <dgm:prSet presAssocID="{B8D802CA-E4F5-4693-B2A3-0A7348938D13}" presName="parentNode1" presStyleLbl="node1" presStyleIdx="0" presStyleCnt="5">
        <dgm:presLayoutVars>
          <dgm:chMax val="1"/>
          <dgm:bulletEnabled val="1"/>
        </dgm:presLayoutVars>
      </dgm:prSet>
      <dgm:spPr/>
    </dgm:pt>
    <dgm:pt modelId="{9E847971-00E8-44D9-B9ED-0872AC313072}" type="pres">
      <dgm:prSet presAssocID="{B8D802CA-E4F5-4693-B2A3-0A7348938D13}" presName="connSite1" presStyleCnt="0"/>
      <dgm:spPr/>
    </dgm:pt>
    <dgm:pt modelId="{6AAE5B96-B3B7-46C4-96CB-7E201B0BE1AD}" type="pres">
      <dgm:prSet presAssocID="{92485437-8FA1-406C-9C8E-7F07B11C0448}" presName="Name9" presStyleLbl="sibTrans2D1" presStyleIdx="0" presStyleCnt="4"/>
      <dgm:spPr/>
    </dgm:pt>
    <dgm:pt modelId="{49AA9B98-020C-4284-BBEA-FEEE9C25C5DD}" type="pres">
      <dgm:prSet presAssocID="{D7379DC4-90F5-464C-9C96-2B2FE650AF73}" presName="composite2" presStyleCnt="0"/>
      <dgm:spPr/>
    </dgm:pt>
    <dgm:pt modelId="{709E2CD7-8822-4933-844B-4E5E378539C4}" type="pres">
      <dgm:prSet presAssocID="{D7379DC4-90F5-464C-9C96-2B2FE650AF73}" presName="dummyNode2" presStyleLbl="node1" presStyleIdx="0" presStyleCnt="5"/>
      <dgm:spPr/>
    </dgm:pt>
    <dgm:pt modelId="{E154CB4A-EB5B-414F-928A-251C5A97DFBB}" type="pres">
      <dgm:prSet presAssocID="{D7379DC4-90F5-464C-9C96-2B2FE650AF73}" presName="childNode2" presStyleLbl="bgAcc1" presStyleIdx="1" presStyleCnt="5">
        <dgm:presLayoutVars>
          <dgm:bulletEnabled val="1"/>
        </dgm:presLayoutVars>
      </dgm:prSet>
      <dgm:spPr/>
    </dgm:pt>
    <dgm:pt modelId="{D568B287-4EB4-4539-9A15-FC6FDB46AB23}" type="pres">
      <dgm:prSet presAssocID="{D7379DC4-90F5-464C-9C96-2B2FE650AF73}" presName="childNode2tx" presStyleLbl="bgAcc1" presStyleIdx="1" presStyleCnt="5">
        <dgm:presLayoutVars>
          <dgm:bulletEnabled val="1"/>
        </dgm:presLayoutVars>
      </dgm:prSet>
      <dgm:spPr/>
    </dgm:pt>
    <dgm:pt modelId="{38677B14-6BDC-4EE6-B4D2-F62FC5DA4338}" type="pres">
      <dgm:prSet presAssocID="{D7379DC4-90F5-464C-9C96-2B2FE650AF73}" presName="parentNode2" presStyleLbl="node1" presStyleIdx="1" presStyleCnt="5" custScaleX="119802">
        <dgm:presLayoutVars>
          <dgm:chMax val="0"/>
          <dgm:bulletEnabled val="1"/>
        </dgm:presLayoutVars>
      </dgm:prSet>
      <dgm:spPr/>
    </dgm:pt>
    <dgm:pt modelId="{807EDEAD-23E2-4725-95A6-7CFEB1C34F1C}" type="pres">
      <dgm:prSet presAssocID="{D7379DC4-90F5-464C-9C96-2B2FE650AF73}" presName="connSite2" presStyleCnt="0"/>
      <dgm:spPr/>
    </dgm:pt>
    <dgm:pt modelId="{DB2D67E6-762F-4E61-9ACB-3AB87381369A}" type="pres">
      <dgm:prSet presAssocID="{FFA44617-23CD-4C2E-908B-72992D8F27DA}" presName="Name18" presStyleLbl="sibTrans2D1" presStyleIdx="1" presStyleCnt="4"/>
      <dgm:spPr/>
    </dgm:pt>
    <dgm:pt modelId="{ED28B421-7B18-49FB-8E3E-30E1EA72C83F}" type="pres">
      <dgm:prSet presAssocID="{D9DFE684-201C-4D37-8511-D8B8359DC4B0}" presName="composite1" presStyleCnt="0"/>
      <dgm:spPr/>
    </dgm:pt>
    <dgm:pt modelId="{5B7E905E-E874-4027-A4CB-FF3CA68D4F68}" type="pres">
      <dgm:prSet presAssocID="{D9DFE684-201C-4D37-8511-D8B8359DC4B0}" presName="dummyNode1" presStyleLbl="node1" presStyleIdx="1" presStyleCnt="5"/>
      <dgm:spPr/>
    </dgm:pt>
    <dgm:pt modelId="{70941861-DB7A-4A60-B7AD-5282089BEB58}" type="pres">
      <dgm:prSet presAssocID="{D9DFE684-201C-4D37-8511-D8B8359DC4B0}" presName="childNode1" presStyleLbl="bgAcc1" presStyleIdx="2" presStyleCnt="5" custScaleX="119030">
        <dgm:presLayoutVars>
          <dgm:bulletEnabled val="1"/>
        </dgm:presLayoutVars>
      </dgm:prSet>
      <dgm:spPr/>
    </dgm:pt>
    <dgm:pt modelId="{9125E2FA-4473-4936-A467-AEA5F2D6D2B7}" type="pres">
      <dgm:prSet presAssocID="{D9DFE684-201C-4D37-8511-D8B8359DC4B0}" presName="childNode1tx" presStyleLbl="bgAcc1" presStyleIdx="2" presStyleCnt="5">
        <dgm:presLayoutVars>
          <dgm:bulletEnabled val="1"/>
        </dgm:presLayoutVars>
      </dgm:prSet>
      <dgm:spPr/>
    </dgm:pt>
    <dgm:pt modelId="{E15EB7F9-4C06-4EFC-8EFD-F791F44462D4}" type="pres">
      <dgm:prSet presAssocID="{D9DFE684-201C-4D37-8511-D8B8359DC4B0}" presName="parentNode1" presStyleLbl="node1" presStyleIdx="2" presStyleCnt="5">
        <dgm:presLayoutVars>
          <dgm:chMax val="1"/>
          <dgm:bulletEnabled val="1"/>
        </dgm:presLayoutVars>
      </dgm:prSet>
      <dgm:spPr/>
    </dgm:pt>
    <dgm:pt modelId="{A008BCC0-FD3C-49FC-99B5-EEA1E9B983E0}" type="pres">
      <dgm:prSet presAssocID="{D9DFE684-201C-4D37-8511-D8B8359DC4B0}" presName="connSite1" presStyleCnt="0"/>
      <dgm:spPr/>
    </dgm:pt>
    <dgm:pt modelId="{2A68B2E5-46A2-4908-A351-3F1E1C22C3E7}" type="pres">
      <dgm:prSet presAssocID="{9515D30C-38F6-4B8A-A469-05C5C815E4EC}" presName="Name9" presStyleLbl="sibTrans2D1" presStyleIdx="2" presStyleCnt="4"/>
      <dgm:spPr/>
    </dgm:pt>
    <dgm:pt modelId="{EF588B41-E6F3-4190-85DB-F9E8A9810A01}" type="pres">
      <dgm:prSet presAssocID="{78A475F1-4C26-4BA5-815A-1387E2F805D4}" presName="composite2" presStyleCnt="0"/>
      <dgm:spPr/>
    </dgm:pt>
    <dgm:pt modelId="{39F7C249-140D-452D-886A-618ECC09CD45}" type="pres">
      <dgm:prSet presAssocID="{78A475F1-4C26-4BA5-815A-1387E2F805D4}" presName="dummyNode2" presStyleLbl="node1" presStyleIdx="2" presStyleCnt="5"/>
      <dgm:spPr/>
    </dgm:pt>
    <dgm:pt modelId="{5D8D472B-3291-493A-BE61-F57A562DB158}" type="pres">
      <dgm:prSet presAssocID="{78A475F1-4C26-4BA5-815A-1387E2F805D4}" presName="childNode2" presStyleLbl="bgAcc1" presStyleIdx="3" presStyleCnt="5">
        <dgm:presLayoutVars>
          <dgm:bulletEnabled val="1"/>
        </dgm:presLayoutVars>
      </dgm:prSet>
      <dgm:spPr/>
    </dgm:pt>
    <dgm:pt modelId="{2B9E9BDD-875F-45B7-B1D5-0E53A72C87A7}" type="pres">
      <dgm:prSet presAssocID="{78A475F1-4C26-4BA5-815A-1387E2F805D4}" presName="childNode2tx" presStyleLbl="bgAcc1" presStyleIdx="3" presStyleCnt="5">
        <dgm:presLayoutVars>
          <dgm:bulletEnabled val="1"/>
        </dgm:presLayoutVars>
      </dgm:prSet>
      <dgm:spPr/>
    </dgm:pt>
    <dgm:pt modelId="{0281DC37-4998-43EE-A79C-152755121544}" type="pres">
      <dgm:prSet presAssocID="{78A475F1-4C26-4BA5-815A-1387E2F805D4}" presName="parentNode2" presStyleLbl="node1" presStyleIdx="3" presStyleCnt="5">
        <dgm:presLayoutVars>
          <dgm:chMax val="0"/>
          <dgm:bulletEnabled val="1"/>
        </dgm:presLayoutVars>
      </dgm:prSet>
      <dgm:spPr/>
    </dgm:pt>
    <dgm:pt modelId="{508AB79D-3061-497D-8E6B-11B890B6FE61}" type="pres">
      <dgm:prSet presAssocID="{78A475F1-4C26-4BA5-815A-1387E2F805D4}" presName="connSite2" presStyleCnt="0"/>
      <dgm:spPr/>
    </dgm:pt>
    <dgm:pt modelId="{1B1ADB38-FE00-408A-95E8-CF00A8EDA597}" type="pres">
      <dgm:prSet presAssocID="{44128641-4DF0-46D3-B016-B36237225E2A}" presName="Name18" presStyleLbl="sibTrans2D1" presStyleIdx="3" presStyleCnt="4"/>
      <dgm:spPr/>
    </dgm:pt>
    <dgm:pt modelId="{85E67588-F5F0-4858-ACC1-3C34B2CB4B81}" type="pres">
      <dgm:prSet presAssocID="{18AD34B8-A278-491E-B985-4C01C2E3D6C6}" presName="composite1" presStyleCnt="0"/>
      <dgm:spPr/>
    </dgm:pt>
    <dgm:pt modelId="{4826269A-5F83-49BE-B7AE-4A8C00E15B4F}" type="pres">
      <dgm:prSet presAssocID="{18AD34B8-A278-491E-B985-4C01C2E3D6C6}" presName="dummyNode1" presStyleLbl="node1" presStyleIdx="3" presStyleCnt="5"/>
      <dgm:spPr/>
    </dgm:pt>
    <dgm:pt modelId="{B3AF40B8-6CAF-469B-96BC-0F28788EC870}" type="pres">
      <dgm:prSet presAssocID="{18AD34B8-A278-491E-B985-4C01C2E3D6C6}" presName="childNode1" presStyleLbl="bgAcc1" presStyleIdx="4" presStyleCnt="5">
        <dgm:presLayoutVars>
          <dgm:bulletEnabled val="1"/>
        </dgm:presLayoutVars>
      </dgm:prSet>
      <dgm:spPr/>
    </dgm:pt>
    <dgm:pt modelId="{8E83D098-6C86-4C83-B26D-419BFC10D1EE}" type="pres">
      <dgm:prSet presAssocID="{18AD34B8-A278-491E-B985-4C01C2E3D6C6}" presName="childNode1tx" presStyleLbl="bgAcc1" presStyleIdx="4" presStyleCnt="5">
        <dgm:presLayoutVars>
          <dgm:bulletEnabled val="1"/>
        </dgm:presLayoutVars>
      </dgm:prSet>
      <dgm:spPr/>
    </dgm:pt>
    <dgm:pt modelId="{A8E7430C-ECE7-450F-8AE3-2A949D740C19}" type="pres">
      <dgm:prSet presAssocID="{18AD34B8-A278-491E-B985-4C01C2E3D6C6}" presName="parentNode1" presStyleLbl="node1" presStyleIdx="4" presStyleCnt="5" custScaleX="117361">
        <dgm:presLayoutVars>
          <dgm:chMax val="1"/>
          <dgm:bulletEnabled val="1"/>
        </dgm:presLayoutVars>
      </dgm:prSet>
      <dgm:spPr/>
    </dgm:pt>
    <dgm:pt modelId="{9213B299-6AEE-4DB0-97F3-35001286D047}" type="pres">
      <dgm:prSet presAssocID="{18AD34B8-A278-491E-B985-4C01C2E3D6C6}" presName="connSite1" presStyleCnt="0"/>
      <dgm:spPr/>
    </dgm:pt>
  </dgm:ptLst>
  <dgm:cxnLst>
    <dgm:cxn modelId="{7E5B1016-3511-4805-B219-DD4A0B653ECC}" type="presOf" srcId="{600BADB9-E128-4E18-A48D-A901228394C9}" destId="{2B9E9BDD-875F-45B7-B1D5-0E53A72C87A7}" srcOrd="1" destOrd="0" presId="urn:microsoft.com/office/officeart/2005/8/layout/hProcess4"/>
    <dgm:cxn modelId="{00EAC51C-B9D8-4B52-BD49-269BAD4438EC}" type="presOf" srcId="{78A475F1-4C26-4BA5-815A-1387E2F805D4}" destId="{0281DC37-4998-43EE-A79C-152755121544}" srcOrd="0" destOrd="0" presId="urn:microsoft.com/office/officeart/2005/8/layout/hProcess4"/>
    <dgm:cxn modelId="{441D4721-9D06-45B9-A371-813FF33FDE0E}" type="presOf" srcId="{725562F9-8D51-4A45-978C-96F229A8C1A5}" destId="{5D8D472B-3291-493A-BE61-F57A562DB158}" srcOrd="0" destOrd="1" presId="urn:microsoft.com/office/officeart/2005/8/layout/hProcess4"/>
    <dgm:cxn modelId="{A8E61E22-6E07-40D7-AF90-6A75A2296927}" type="presOf" srcId="{9468AA22-E786-45CC-92A2-4631DE1EF1D2}" destId="{D568B287-4EB4-4539-9A15-FC6FDB46AB23}" srcOrd="1" destOrd="1" presId="urn:microsoft.com/office/officeart/2005/8/layout/hProcess4"/>
    <dgm:cxn modelId="{8D282222-0F67-43BA-92FC-289E7B8AC61E}" type="presOf" srcId="{C18A6109-7995-4C2F-9C57-15E57E2C6C75}" destId="{ECE6BB27-5BDC-4A9B-BB19-24C62C9A9242}" srcOrd="0" destOrd="1" presId="urn:microsoft.com/office/officeart/2005/8/layout/hProcess4"/>
    <dgm:cxn modelId="{1C0D8623-3C4D-42BE-8E72-DAD89DAFDC75}" type="presOf" srcId="{B8D802CA-E4F5-4693-B2A3-0A7348938D13}" destId="{E5FBE464-7E1D-4159-9F2D-86A7CC06F725}" srcOrd="0" destOrd="0" presId="urn:microsoft.com/office/officeart/2005/8/layout/hProcess4"/>
    <dgm:cxn modelId="{EBFC362A-4114-4AC3-82E5-FD8AE1131F4D}" type="presOf" srcId="{70520D49-0B59-4E19-982A-83608B222C92}" destId="{2FC7D690-DE3A-4BE7-A083-2579558B3E1C}" srcOrd="1" destOrd="0" presId="urn:microsoft.com/office/officeart/2005/8/layout/hProcess4"/>
    <dgm:cxn modelId="{48476034-419D-4D54-9791-52DAB1916EFE}" type="presOf" srcId="{83700A98-F04C-405B-A565-D2D73020D92B}" destId="{9125E2FA-4473-4936-A467-AEA5F2D6D2B7}" srcOrd="1" destOrd="0" presId="urn:microsoft.com/office/officeart/2005/8/layout/hProcess4"/>
    <dgm:cxn modelId="{3F510739-EE13-4578-963B-9DDB3BA056CE}" type="presOf" srcId="{A8FA290F-7457-48FF-BD50-BED54B38888F}" destId="{9125E2FA-4473-4936-A467-AEA5F2D6D2B7}" srcOrd="1" destOrd="2" presId="urn:microsoft.com/office/officeart/2005/8/layout/hProcess4"/>
    <dgm:cxn modelId="{90D1093A-E4FD-4704-BB3B-F201E30DF328}" type="presOf" srcId="{D7379DC4-90F5-464C-9C96-2B2FE650AF73}" destId="{38677B14-6BDC-4EE6-B4D2-F62FC5DA4338}" srcOrd="0" destOrd="0" presId="urn:microsoft.com/office/officeart/2005/8/layout/hProcess4"/>
    <dgm:cxn modelId="{58989B3A-AADA-4BAE-AD2A-36A0EB09187E}" type="presOf" srcId="{A911555E-5570-4C87-935B-80F1FC6DDDDB}" destId="{E154CB4A-EB5B-414F-928A-251C5A97DFBB}" srcOrd="0" destOrd="0" presId="urn:microsoft.com/office/officeart/2005/8/layout/hProcess4"/>
    <dgm:cxn modelId="{F2BCB13E-E328-404A-9564-5EDA9F7A70BC}" srcId="{B8D802CA-E4F5-4693-B2A3-0A7348938D13}" destId="{70520D49-0B59-4E19-982A-83608B222C92}" srcOrd="0" destOrd="0" parTransId="{AB24ABEB-5F18-478A-8A6A-43D4F9032B0D}" sibTransId="{225965EE-FB92-4DBB-8B2A-130900294470}"/>
    <dgm:cxn modelId="{17EEC540-D3EC-4471-91DA-C00EF21C4CB5}" srcId="{1E6A62A4-502D-4711-A3E8-D084992B3CD1}" destId="{D7379DC4-90F5-464C-9C96-2B2FE650AF73}" srcOrd="1" destOrd="0" parTransId="{C66AF7BA-6FBE-454D-8607-EB7A8C2D5A47}" sibTransId="{FFA44617-23CD-4C2E-908B-72992D8F27DA}"/>
    <dgm:cxn modelId="{4666EA5C-92B5-4E4C-B9AA-52EB1027CB5A}" srcId="{18AD34B8-A278-491E-B985-4C01C2E3D6C6}" destId="{5B95FDB2-2EED-494A-8F5A-D0CA45A6AD0D}" srcOrd="2" destOrd="0" parTransId="{4CC414C3-81D3-45D2-95BC-E92B7DDEECEC}" sibTransId="{F5270349-D66B-47A2-AB75-32C45745DC5A}"/>
    <dgm:cxn modelId="{03AC4E5E-4180-4198-B0AB-70CEFD4401CA}" type="presOf" srcId="{44128641-4DF0-46D3-B016-B36237225E2A}" destId="{1B1ADB38-FE00-408A-95E8-CF00A8EDA597}" srcOrd="0" destOrd="0" presId="urn:microsoft.com/office/officeart/2005/8/layout/hProcess4"/>
    <dgm:cxn modelId="{D032BD5E-F506-4EA2-A225-80C55FCDAB30}" srcId="{D7379DC4-90F5-464C-9C96-2B2FE650AF73}" destId="{9468AA22-E786-45CC-92A2-4631DE1EF1D2}" srcOrd="1" destOrd="0" parTransId="{A39A198C-821B-4624-8D47-29A1806B8126}" sibTransId="{B9CAC3B5-A433-439F-B41D-89966569A6FF}"/>
    <dgm:cxn modelId="{785B1C66-E989-45BC-B0B4-271226452B34}" type="presOf" srcId="{A8FA290F-7457-48FF-BD50-BED54B38888F}" destId="{70941861-DB7A-4A60-B7AD-5282089BEB58}" srcOrd="0" destOrd="2" presId="urn:microsoft.com/office/officeart/2005/8/layout/hProcess4"/>
    <dgm:cxn modelId="{94933548-A124-4E37-A4E6-3DB658B49E88}" srcId="{D7379DC4-90F5-464C-9C96-2B2FE650AF73}" destId="{A911555E-5570-4C87-935B-80F1FC6DDDDB}" srcOrd="0" destOrd="0" parTransId="{0B7CF58F-7E13-40F4-BFEA-37C95C24C84E}" sibTransId="{4DCBF0B8-5C6F-43C7-9F02-EC22ACEFE771}"/>
    <dgm:cxn modelId="{F8B48948-62CB-4D30-8221-7E0B25663E89}" type="presOf" srcId="{4A0BA314-86EB-4498-896A-60C48280167A}" destId="{E154CB4A-EB5B-414F-928A-251C5A97DFBB}" srcOrd="0" destOrd="2" presId="urn:microsoft.com/office/officeart/2005/8/layout/hProcess4"/>
    <dgm:cxn modelId="{CF8A284C-E457-49E9-8305-D71A7B2E9994}" type="presOf" srcId="{725562F9-8D51-4A45-978C-96F229A8C1A5}" destId="{2B9E9BDD-875F-45B7-B1D5-0E53A72C87A7}" srcOrd="1" destOrd="1" presId="urn:microsoft.com/office/officeart/2005/8/layout/hProcess4"/>
    <dgm:cxn modelId="{40673A4E-B652-4197-819F-834BCABCE0CB}" type="presOf" srcId="{5B95FDB2-2EED-494A-8F5A-D0CA45A6AD0D}" destId="{B3AF40B8-6CAF-469B-96BC-0F28788EC870}" srcOrd="0" destOrd="2" presId="urn:microsoft.com/office/officeart/2005/8/layout/hProcess4"/>
    <dgm:cxn modelId="{90D86B4E-4C24-47A9-AD57-4967FF1F0510}" srcId="{1E6A62A4-502D-4711-A3E8-D084992B3CD1}" destId="{18AD34B8-A278-491E-B985-4C01C2E3D6C6}" srcOrd="4" destOrd="0" parTransId="{D276EF73-5269-4400-AB2D-B447D810B11A}" sibTransId="{FC34E6FA-3F28-45C8-8923-969C5C03655C}"/>
    <dgm:cxn modelId="{17AFF851-04E0-45FE-BC53-518580F9C1C2}" srcId="{D9DFE684-201C-4D37-8511-D8B8359DC4B0}" destId="{03E81DEB-21CF-4FEF-899C-3D4614D8902D}" srcOrd="1" destOrd="0" parTransId="{9DCDFCD5-7D32-4602-8B37-8D5BD9EEEFAF}" sibTransId="{6402AAE5-7187-4CA8-86CE-63FB89DBD5E9}"/>
    <dgm:cxn modelId="{82425453-ACE3-4619-B7D4-B76CB4961D54}" srcId="{18AD34B8-A278-491E-B985-4C01C2E3D6C6}" destId="{52EDBD46-8AF8-40E9-9190-4A9D900546EA}" srcOrd="1" destOrd="0" parTransId="{70E39413-6F04-48B1-99AD-7B65D14FE717}" sibTransId="{E7CEC50A-62AD-4B95-8EC3-682BC0DF6D41}"/>
    <dgm:cxn modelId="{0C8EA657-21B3-4EDD-8014-4A10E5938A5F}" type="presOf" srcId="{03E81DEB-21CF-4FEF-899C-3D4614D8902D}" destId="{70941861-DB7A-4A60-B7AD-5282089BEB58}" srcOrd="0" destOrd="1" presId="urn:microsoft.com/office/officeart/2005/8/layout/hProcess4"/>
    <dgm:cxn modelId="{88EBF678-103E-4D3A-8424-7E66075913AB}" type="presOf" srcId="{4A0BA314-86EB-4498-896A-60C48280167A}" destId="{D568B287-4EB4-4539-9A15-FC6FDB46AB23}" srcOrd="1" destOrd="2" presId="urn:microsoft.com/office/officeart/2005/8/layout/hProcess4"/>
    <dgm:cxn modelId="{2C1BE57C-FE11-4469-916C-097E80380EEC}" type="presOf" srcId="{C0A2BFB4-E05A-4B15-B851-DB6D1B16A2CD}" destId="{2FC7D690-DE3A-4BE7-A083-2579558B3E1C}" srcOrd="1" destOrd="2" presId="urn:microsoft.com/office/officeart/2005/8/layout/hProcess4"/>
    <dgm:cxn modelId="{3831987F-DBB4-41B2-8D8D-A498B7887782}" srcId="{1E6A62A4-502D-4711-A3E8-D084992B3CD1}" destId="{78A475F1-4C26-4BA5-815A-1387E2F805D4}" srcOrd="3" destOrd="0" parTransId="{9D6CB303-FAE6-4E92-9D2F-BF52C1175CCA}" sibTransId="{44128641-4DF0-46D3-B016-B36237225E2A}"/>
    <dgm:cxn modelId="{D8E7D889-3E18-44E4-8226-DAF1C1B393E7}" srcId="{78A475F1-4C26-4BA5-815A-1387E2F805D4}" destId="{725562F9-8D51-4A45-978C-96F229A8C1A5}" srcOrd="1" destOrd="0" parTransId="{A8E17C6A-496C-4A32-85B9-1C40A75D9583}" sibTransId="{10472F75-21FE-4BBE-A89A-9CF88DA1BA58}"/>
    <dgm:cxn modelId="{BC304193-4C91-40BB-8DD7-0A616EF9872B}" srcId="{1E6A62A4-502D-4711-A3E8-D084992B3CD1}" destId="{D9DFE684-201C-4D37-8511-D8B8359DC4B0}" srcOrd="2" destOrd="0" parTransId="{43EBB70A-1788-4A28-B276-B69D138078A9}" sibTransId="{9515D30C-38F6-4B8A-A469-05C5C815E4EC}"/>
    <dgm:cxn modelId="{9F0FD996-40C6-4285-87A3-FFB4940B1007}" type="presOf" srcId="{C0A2BFB4-E05A-4B15-B851-DB6D1B16A2CD}" destId="{ECE6BB27-5BDC-4A9B-BB19-24C62C9A9242}" srcOrd="0" destOrd="2" presId="urn:microsoft.com/office/officeart/2005/8/layout/hProcess4"/>
    <dgm:cxn modelId="{02B4419D-5397-40A4-879F-E27102D1E919}" srcId="{78A475F1-4C26-4BA5-815A-1387E2F805D4}" destId="{835090C8-4E22-4E8D-AF60-59A46087AC5D}" srcOrd="2" destOrd="0" parTransId="{1EBAFEA8-0816-4784-96FE-82A0C2CB09C9}" sibTransId="{6B7BAE2C-B2BC-49C9-903D-5675AF28519B}"/>
    <dgm:cxn modelId="{6C90B59E-9927-4E4A-B60C-CBFA56AB6F43}" type="presOf" srcId="{A911555E-5570-4C87-935B-80F1FC6DDDDB}" destId="{D568B287-4EB4-4539-9A15-FC6FDB46AB23}" srcOrd="1" destOrd="0" presId="urn:microsoft.com/office/officeart/2005/8/layout/hProcess4"/>
    <dgm:cxn modelId="{FF8539A1-D905-4EA5-B880-72DDB449FF44}" type="presOf" srcId="{5B95FDB2-2EED-494A-8F5A-D0CA45A6AD0D}" destId="{8E83D098-6C86-4C83-B26D-419BFC10D1EE}" srcOrd="1" destOrd="2" presId="urn:microsoft.com/office/officeart/2005/8/layout/hProcess4"/>
    <dgm:cxn modelId="{FE2EE1A3-5E81-43B4-B6D2-6A08BB0A67C7}" type="presOf" srcId="{9468AA22-E786-45CC-92A2-4631DE1EF1D2}" destId="{E154CB4A-EB5B-414F-928A-251C5A97DFBB}" srcOrd="0" destOrd="1" presId="urn:microsoft.com/office/officeart/2005/8/layout/hProcess4"/>
    <dgm:cxn modelId="{A5419EA4-F227-4AEE-B3C7-B37246013D9D}" type="presOf" srcId="{9515D30C-38F6-4B8A-A469-05C5C815E4EC}" destId="{2A68B2E5-46A2-4908-A351-3F1E1C22C3E7}" srcOrd="0" destOrd="0" presId="urn:microsoft.com/office/officeart/2005/8/layout/hProcess4"/>
    <dgm:cxn modelId="{A20298B1-800E-4E56-8E4C-18C1808DF015}" srcId="{D7379DC4-90F5-464C-9C96-2B2FE650AF73}" destId="{4A0BA314-86EB-4498-896A-60C48280167A}" srcOrd="2" destOrd="0" parTransId="{6F2C237B-8988-4B87-A276-46E953DEF61B}" sibTransId="{D6025F21-F68D-433F-806D-B078151B3F95}"/>
    <dgm:cxn modelId="{6F4953B3-2B1F-41A4-B269-9415696A8384}" type="presOf" srcId="{FFA44617-23CD-4C2E-908B-72992D8F27DA}" destId="{DB2D67E6-762F-4E61-9ACB-3AB87381369A}" srcOrd="0" destOrd="0" presId="urn:microsoft.com/office/officeart/2005/8/layout/hProcess4"/>
    <dgm:cxn modelId="{9F60E6B6-C00E-4B5F-B293-51F3B061FB2E}" srcId="{18AD34B8-A278-491E-B985-4C01C2E3D6C6}" destId="{87719CD7-9AD7-49B4-BFE2-26F59A67F5F1}" srcOrd="0" destOrd="0" parTransId="{DDCBA3B8-E79D-4D52-9F88-2D0915D660DB}" sibTransId="{670DBE81-7FF3-4C9B-8A46-97A14ACAC316}"/>
    <dgm:cxn modelId="{B24CDEB9-B238-4C16-A3BE-30CC48A0820D}" srcId="{B8D802CA-E4F5-4693-B2A3-0A7348938D13}" destId="{C0A2BFB4-E05A-4B15-B851-DB6D1B16A2CD}" srcOrd="2" destOrd="0" parTransId="{6D05A1C4-1296-4ED5-8325-3C74DAD2A16F}" sibTransId="{133EF2E4-A95E-42C0-AAAC-D469E319FA73}"/>
    <dgm:cxn modelId="{447DC1BC-C307-40B4-A3F7-444F8CCF1683}" type="presOf" srcId="{600BADB9-E128-4E18-A48D-A901228394C9}" destId="{5D8D472B-3291-493A-BE61-F57A562DB158}" srcOrd="0" destOrd="0" presId="urn:microsoft.com/office/officeart/2005/8/layout/hProcess4"/>
    <dgm:cxn modelId="{89962ABD-27C9-458D-A85D-F37DD45679BD}" type="presOf" srcId="{83700A98-F04C-405B-A565-D2D73020D92B}" destId="{70941861-DB7A-4A60-B7AD-5282089BEB58}" srcOrd="0" destOrd="0" presId="urn:microsoft.com/office/officeart/2005/8/layout/hProcess4"/>
    <dgm:cxn modelId="{4B2B67C2-CD12-4D24-840C-4DA1DDA965E4}" type="presOf" srcId="{92485437-8FA1-406C-9C8E-7F07B11C0448}" destId="{6AAE5B96-B3B7-46C4-96CB-7E201B0BE1AD}" srcOrd="0" destOrd="0" presId="urn:microsoft.com/office/officeart/2005/8/layout/hProcess4"/>
    <dgm:cxn modelId="{9EE1F3C6-42E6-4F90-B45D-D464BA93BE64}" type="presOf" srcId="{18AD34B8-A278-491E-B985-4C01C2E3D6C6}" destId="{A8E7430C-ECE7-450F-8AE3-2A949D740C19}" srcOrd="0" destOrd="0" presId="urn:microsoft.com/office/officeart/2005/8/layout/hProcess4"/>
    <dgm:cxn modelId="{B5F2D8CA-2A3E-4BFA-AC2E-DF425A2BDBEC}" type="presOf" srcId="{835090C8-4E22-4E8D-AF60-59A46087AC5D}" destId="{5D8D472B-3291-493A-BE61-F57A562DB158}" srcOrd="0" destOrd="2" presId="urn:microsoft.com/office/officeart/2005/8/layout/hProcess4"/>
    <dgm:cxn modelId="{0786E6CD-EED6-462D-A9D8-F58D1FC3CFC0}" type="presOf" srcId="{52EDBD46-8AF8-40E9-9190-4A9D900546EA}" destId="{B3AF40B8-6CAF-469B-96BC-0F28788EC870}" srcOrd="0" destOrd="1" presId="urn:microsoft.com/office/officeart/2005/8/layout/hProcess4"/>
    <dgm:cxn modelId="{F48A1ECF-E63F-44DC-A66F-DC39E3C85DE1}" type="presOf" srcId="{835090C8-4E22-4E8D-AF60-59A46087AC5D}" destId="{2B9E9BDD-875F-45B7-B1D5-0E53A72C87A7}" srcOrd="1" destOrd="2" presId="urn:microsoft.com/office/officeart/2005/8/layout/hProcess4"/>
    <dgm:cxn modelId="{A02598DA-F160-432E-A9AC-2F390C540CBF}" srcId="{D9DFE684-201C-4D37-8511-D8B8359DC4B0}" destId="{A8FA290F-7457-48FF-BD50-BED54B38888F}" srcOrd="2" destOrd="0" parTransId="{5418AFA4-F806-4EBC-BC08-97F8A74430BF}" sibTransId="{D98D8AE7-F9F7-46B0-B441-ADFD55C0F057}"/>
    <dgm:cxn modelId="{301630DB-8D06-4020-8E2A-14F90B1EA1AC}" type="presOf" srcId="{C18A6109-7995-4C2F-9C57-15E57E2C6C75}" destId="{2FC7D690-DE3A-4BE7-A083-2579558B3E1C}" srcOrd="1" destOrd="1" presId="urn:microsoft.com/office/officeart/2005/8/layout/hProcess4"/>
    <dgm:cxn modelId="{A14D2BDD-64E8-4706-B248-EDFA2C07DF60}" srcId="{1E6A62A4-502D-4711-A3E8-D084992B3CD1}" destId="{B8D802CA-E4F5-4693-B2A3-0A7348938D13}" srcOrd="0" destOrd="0" parTransId="{09FED82A-8D52-42A8-93CE-DDB9DE625020}" sibTransId="{92485437-8FA1-406C-9C8E-7F07B11C0448}"/>
    <dgm:cxn modelId="{FEE5E0DE-5B14-4134-A9F2-B4DF39E24005}" type="presOf" srcId="{87719CD7-9AD7-49B4-BFE2-26F59A67F5F1}" destId="{B3AF40B8-6CAF-469B-96BC-0F28788EC870}" srcOrd="0" destOrd="0" presId="urn:microsoft.com/office/officeart/2005/8/layout/hProcess4"/>
    <dgm:cxn modelId="{BA2556DF-7A79-488A-AB50-60A11E8282F0}" srcId="{D9DFE684-201C-4D37-8511-D8B8359DC4B0}" destId="{83700A98-F04C-405B-A565-D2D73020D92B}" srcOrd="0" destOrd="0" parTransId="{6B1295D0-D683-4150-B58E-EEE4C318BC6B}" sibTransId="{175B3D0E-C9FB-42CF-974E-3B19CC9F82D6}"/>
    <dgm:cxn modelId="{BE638DEA-4862-41F1-B0FB-3AFBCD5377B8}" type="presOf" srcId="{03E81DEB-21CF-4FEF-899C-3D4614D8902D}" destId="{9125E2FA-4473-4936-A467-AEA5F2D6D2B7}" srcOrd="1" destOrd="1" presId="urn:microsoft.com/office/officeart/2005/8/layout/hProcess4"/>
    <dgm:cxn modelId="{4D6690EB-5932-4978-8D8E-05C29C3E6684}" srcId="{78A475F1-4C26-4BA5-815A-1387E2F805D4}" destId="{600BADB9-E128-4E18-A48D-A901228394C9}" srcOrd="0" destOrd="0" parTransId="{CFB6B673-0AB7-4020-9573-DC56094C388F}" sibTransId="{5F05AC57-8CA0-4C01-A786-2E7114617DF9}"/>
    <dgm:cxn modelId="{620C02EC-AB19-4E36-B97D-D932654CF319}" type="presOf" srcId="{1E6A62A4-502D-4711-A3E8-D084992B3CD1}" destId="{BD17EEAB-88AA-44B3-A233-77667A64FB60}" srcOrd="0" destOrd="0" presId="urn:microsoft.com/office/officeart/2005/8/layout/hProcess4"/>
    <dgm:cxn modelId="{C4E4F1F0-EDCE-43EF-B0E7-0BE3FA4292BE}" type="presOf" srcId="{87719CD7-9AD7-49B4-BFE2-26F59A67F5F1}" destId="{8E83D098-6C86-4C83-B26D-419BFC10D1EE}" srcOrd="1" destOrd="0" presId="urn:microsoft.com/office/officeart/2005/8/layout/hProcess4"/>
    <dgm:cxn modelId="{F268DEF2-F708-4439-B882-0F1DC47DE09B}" type="presOf" srcId="{D9DFE684-201C-4D37-8511-D8B8359DC4B0}" destId="{E15EB7F9-4C06-4EFC-8EFD-F791F44462D4}" srcOrd="0" destOrd="0" presId="urn:microsoft.com/office/officeart/2005/8/layout/hProcess4"/>
    <dgm:cxn modelId="{732914F8-EEFB-4D1B-9883-179DF08D2DE8}" srcId="{B8D802CA-E4F5-4693-B2A3-0A7348938D13}" destId="{C18A6109-7995-4C2F-9C57-15E57E2C6C75}" srcOrd="1" destOrd="0" parTransId="{AF57AED5-6BD3-46FA-94AC-4F663E71E3B8}" sibTransId="{F3ED060B-7A59-4A23-9228-66F579485470}"/>
    <dgm:cxn modelId="{4A9461FE-9047-4E3F-AE68-431292422D82}" type="presOf" srcId="{70520D49-0B59-4E19-982A-83608B222C92}" destId="{ECE6BB27-5BDC-4A9B-BB19-24C62C9A9242}" srcOrd="0" destOrd="0" presId="urn:microsoft.com/office/officeart/2005/8/layout/hProcess4"/>
    <dgm:cxn modelId="{10A2DDFF-50AF-4E6D-8147-089CB1D78C1A}" type="presOf" srcId="{52EDBD46-8AF8-40E9-9190-4A9D900546EA}" destId="{8E83D098-6C86-4C83-B26D-419BFC10D1EE}" srcOrd="1" destOrd="1" presId="urn:microsoft.com/office/officeart/2005/8/layout/hProcess4"/>
    <dgm:cxn modelId="{2C4DD9EC-E514-4C74-B74D-D9D63886C8F5}" type="presParOf" srcId="{BD17EEAB-88AA-44B3-A233-77667A64FB60}" destId="{8CD0C748-3193-49F6-B348-AFA9955CE814}" srcOrd="0" destOrd="0" presId="urn:microsoft.com/office/officeart/2005/8/layout/hProcess4"/>
    <dgm:cxn modelId="{929B0E3A-7728-4094-9D61-22F735A4606F}" type="presParOf" srcId="{BD17EEAB-88AA-44B3-A233-77667A64FB60}" destId="{F5624A2F-3E59-46A0-8F12-9A6C2D18C9E7}" srcOrd="1" destOrd="0" presId="urn:microsoft.com/office/officeart/2005/8/layout/hProcess4"/>
    <dgm:cxn modelId="{4155BC96-CE33-4026-B4C4-6991A87890F2}" type="presParOf" srcId="{BD17EEAB-88AA-44B3-A233-77667A64FB60}" destId="{DEBDA50F-E52D-4776-ADC4-A2508F1D1333}" srcOrd="2" destOrd="0" presId="urn:microsoft.com/office/officeart/2005/8/layout/hProcess4"/>
    <dgm:cxn modelId="{53F64936-48E4-46F8-A716-5DC192220CFD}" type="presParOf" srcId="{DEBDA50F-E52D-4776-ADC4-A2508F1D1333}" destId="{580BC084-8D72-4F59-A0A4-9917602692C0}" srcOrd="0" destOrd="0" presId="urn:microsoft.com/office/officeart/2005/8/layout/hProcess4"/>
    <dgm:cxn modelId="{78CACB83-CB3F-4C4D-97F0-338FEEDDC833}" type="presParOf" srcId="{580BC084-8D72-4F59-A0A4-9917602692C0}" destId="{79F6F996-BA31-47D7-A9AB-5779478EF190}" srcOrd="0" destOrd="0" presId="urn:microsoft.com/office/officeart/2005/8/layout/hProcess4"/>
    <dgm:cxn modelId="{B78167A9-02AD-4144-9426-180EC8E5499D}" type="presParOf" srcId="{580BC084-8D72-4F59-A0A4-9917602692C0}" destId="{ECE6BB27-5BDC-4A9B-BB19-24C62C9A9242}" srcOrd="1" destOrd="0" presId="urn:microsoft.com/office/officeart/2005/8/layout/hProcess4"/>
    <dgm:cxn modelId="{6E3EC665-6920-45B5-A290-161A5E8B4761}" type="presParOf" srcId="{580BC084-8D72-4F59-A0A4-9917602692C0}" destId="{2FC7D690-DE3A-4BE7-A083-2579558B3E1C}" srcOrd="2" destOrd="0" presId="urn:microsoft.com/office/officeart/2005/8/layout/hProcess4"/>
    <dgm:cxn modelId="{DC4B45C9-B10E-4E3A-BF70-9D0146B805BA}" type="presParOf" srcId="{580BC084-8D72-4F59-A0A4-9917602692C0}" destId="{E5FBE464-7E1D-4159-9F2D-86A7CC06F725}" srcOrd="3" destOrd="0" presId="urn:microsoft.com/office/officeart/2005/8/layout/hProcess4"/>
    <dgm:cxn modelId="{0BBAA39E-946C-460A-BC0D-9735F772C7C2}" type="presParOf" srcId="{580BC084-8D72-4F59-A0A4-9917602692C0}" destId="{9E847971-00E8-44D9-B9ED-0872AC313072}" srcOrd="4" destOrd="0" presId="urn:microsoft.com/office/officeart/2005/8/layout/hProcess4"/>
    <dgm:cxn modelId="{12D9CEE3-7700-409F-8EE7-72AE40A2A9A3}" type="presParOf" srcId="{DEBDA50F-E52D-4776-ADC4-A2508F1D1333}" destId="{6AAE5B96-B3B7-46C4-96CB-7E201B0BE1AD}" srcOrd="1" destOrd="0" presId="urn:microsoft.com/office/officeart/2005/8/layout/hProcess4"/>
    <dgm:cxn modelId="{E5B9029D-E8D6-43D1-AEBB-CF90D7191B2A}" type="presParOf" srcId="{DEBDA50F-E52D-4776-ADC4-A2508F1D1333}" destId="{49AA9B98-020C-4284-BBEA-FEEE9C25C5DD}" srcOrd="2" destOrd="0" presId="urn:microsoft.com/office/officeart/2005/8/layout/hProcess4"/>
    <dgm:cxn modelId="{8103A88A-5072-425B-9A6F-B1D987947C0F}" type="presParOf" srcId="{49AA9B98-020C-4284-BBEA-FEEE9C25C5DD}" destId="{709E2CD7-8822-4933-844B-4E5E378539C4}" srcOrd="0" destOrd="0" presId="urn:microsoft.com/office/officeart/2005/8/layout/hProcess4"/>
    <dgm:cxn modelId="{2F3BD08F-0B2D-40BF-A3B7-10AF13150A7A}" type="presParOf" srcId="{49AA9B98-020C-4284-BBEA-FEEE9C25C5DD}" destId="{E154CB4A-EB5B-414F-928A-251C5A97DFBB}" srcOrd="1" destOrd="0" presId="urn:microsoft.com/office/officeart/2005/8/layout/hProcess4"/>
    <dgm:cxn modelId="{20C1D75D-D47E-4A94-8990-05EEDB9FAE21}" type="presParOf" srcId="{49AA9B98-020C-4284-BBEA-FEEE9C25C5DD}" destId="{D568B287-4EB4-4539-9A15-FC6FDB46AB23}" srcOrd="2" destOrd="0" presId="urn:microsoft.com/office/officeart/2005/8/layout/hProcess4"/>
    <dgm:cxn modelId="{DB7C65D6-FD9C-4B2E-AE38-47F9D3D346B8}" type="presParOf" srcId="{49AA9B98-020C-4284-BBEA-FEEE9C25C5DD}" destId="{38677B14-6BDC-4EE6-B4D2-F62FC5DA4338}" srcOrd="3" destOrd="0" presId="urn:microsoft.com/office/officeart/2005/8/layout/hProcess4"/>
    <dgm:cxn modelId="{E39F73C2-0DC4-4036-9461-A9B337949987}" type="presParOf" srcId="{49AA9B98-020C-4284-BBEA-FEEE9C25C5DD}" destId="{807EDEAD-23E2-4725-95A6-7CFEB1C34F1C}" srcOrd="4" destOrd="0" presId="urn:microsoft.com/office/officeart/2005/8/layout/hProcess4"/>
    <dgm:cxn modelId="{85E74D85-537D-495F-BEEB-49B07E0FB056}" type="presParOf" srcId="{DEBDA50F-E52D-4776-ADC4-A2508F1D1333}" destId="{DB2D67E6-762F-4E61-9ACB-3AB87381369A}" srcOrd="3" destOrd="0" presId="urn:microsoft.com/office/officeart/2005/8/layout/hProcess4"/>
    <dgm:cxn modelId="{05FFE308-7453-44AC-9F5E-D4A2E50FC9FA}" type="presParOf" srcId="{DEBDA50F-E52D-4776-ADC4-A2508F1D1333}" destId="{ED28B421-7B18-49FB-8E3E-30E1EA72C83F}" srcOrd="4" destOrd="0" presId="urn:microsoft.com/office/officeart/2005/8/layout/hProcess4"/>
    <dgm:cxn modelId="{C99B3E3C-9F06-4638-9074-3DFA14ED22CE}" type="presParOf" srcId="{ED28B421-7B18-49FB-8E3E-30E1EA72C83F}" destId="{5B7E905E-E874-4027-A4CB-FF3CA68D4F68}" srcOrd="0" destOrd="0" presId="urn:microsoft.com/office/officeart/2005/8/layout/hProcess4"/>
    <dgm:cxn modelId="{8FBE9897-EB0D-4C7B-A902-A50C399C127F}" type="presParOf" srcId="{ED28B421-7B18-49FB-8E3E-30E1EA72C83F}" destId="{70941861-DB7A-4A60-B7AD-5282089BEB58}" srcOrd="1" destOrd="0" presId="urn:microsoft.com/office/officeart/2005/8/layout/hProcess4"/>
    <dgm:cxn modelId="{229546BC-218C-4C26-9554-D60ED0F4BBBA}" type="presParOf" srcId="{ED28B421-7B18-49FB-8E3E-30E1EA72C83F}" destId="{9125E2FA-4473-4936-A467-AEA5F2D6D2B7}" srcOrd="2" destOrd="0" presId="urn:microsoft.com/office/officeart/2005/8/layout/hProcess4"/>
    <dgm:cxn modelId="{B1082E6F-A572-4AF8-8487-189C854F816E}" type="presParOf" srcId="{ED28B421-7B18-49FB-8E3E-30E1EA72C83F}" destId="{E15EB7F9-4C06-4EFC-8EFD-F791F44462D4}" srcOrd="3" destOrd="0" presId="urn:microsoft.com/office/officeart/2005/8/layout/hProcess4"/>
    <dgm:cxn modelId="{734AF25C-BB83-456C-994B-9B75F3C09212}" type="presParOf" srcId="{ED28B421-7B18-49FB-8E3E-30E1EA72C83F}" destId="{A008BCC0-FD3C-49FC-99B5-EEA1E9B983E0}" srcOrd="4" destOrd="0" presId="urn:microsoft.com/office/officeart/2005/8/layout/hProcess4"/>
    <dgm:cxn modelId="{BA2574C2-CE5A-4915-882A-6CE82E7FAFB8}" type="presParOf" srcId="{DEBDA50F-E52D-4776-ADC4-A2508F1D1333}" destId="{2A68B2E5-46A2-4908-A351-3F1E1C22C3E7}" srcOrd="5" destOrd="0" presId="urn:microsoft.com/office/officeart/2005/8/layout/hProcess4"/>
    <dgm:cxn modelId="{4D3E5607-112A-4C2E-93E4-79C46D1756B0}" type="presParOf" srcId="{DEBDA50F-E52D-4776-ADC4-A2508F1D1333}" destId="{EF588B41-E6F3-4190-85DB-F9E8A9810A01}" srcOrd="6" destOrd="0" presId="urn:microsoft.com/office/officeart/2005/8/layout/hProcess4"/>
    <dgm:cxn modelId="{115735E7-544D-4B63-B640-8BD5AD133EA6}" type="presParOf" srcId="{EF588B41-E6F3-4190-85DB-F9E8A9810A01}" destId="{39F7C249-140D-452D-886A-618ECC09CD45}" srcOrd="0" destOrd="0" presId="urn:microsoft.com/office/officeart/2005/8/layout/hProcess4"/>
    <dgm:cxn modelId="{E7B56033-DA85-4A8B-A8DA-E883EBA84586}" type="presParOf" srcId="{EF588B41-E6F3-4190-85DB-F9E8A9810A01}" destId="{5D8D472B-3291-493A-BE61-F57A562DB158}" srcOrd="1" destOrd="0" presId="urn:microsoft.com/office/officeart/2005/8/layout/hProcess4"/>
    <dgm:cxn modelId="{122CB976-3103-4693-B765-BDA84AF60C29}" type="presParOf" srcId="{EF588B41-E6F3-4190-85DB-F9E8A9810A01}" destId="{2B9E9BDD-875F-45B7-B1D5-0E53A72C87A7}" srcOrd="2" destOrd="0" presId="urn:microsoft.com/office/officeart/2005/8/layout/hProcess4"/>
    <dgm:cxn modelId="{3A9E971E-4AF9-45ED-BECE-5F1E0187FD93}" type="presParOf" srcId="{EF588B41-E6F3-4190-85DB-F9E8A9810A01}" destId="{0281DC37-4998-43EE-A79C-152755121544}" srcOrd="3" destOrd="0" presId="urn:microsoft.com/office/officeart/2005/8/layout/hProcess4"/>
    <dgm:cxn modelId="{8FA24FC5-8590-401C-AEDB-63537B9C906C}" type="presParOf" srcId="{EF588B41-E6F3-4190-85DB-F9E8A9810A01}" destId="{508AB79D-3061-497D-8E6B-11B890B6FE61}" srcOrd="4" destOrd="0" presId="urn:microsoft.com/office/officeart/2005/8/layout/hProcess4"/>
    <dgm:cxn modelId="{E7C57B3C-8025-48FB-A611-3E4617E9CD26}" type="presParOf" srcId="{DEBDA50F-E52D-4776-ADC4-A2508F1D1333}" destId="{1B1ADB38-FE00-408A-95E8-CF00A8EDA597}" srcOrd="7" destOrd="0" presId="urn:microsoft.com/office/officeart/2005/8/layout/hProcess4"/>
    <dgm:cxn modelId="{B7387B34-E8DE-4967-B6CA-052592809054}" type="presParOf" srcId="{DEBDA50F-E52D-4776-ADC4-A2508F1D1333}" destId="{85E67588-F5F0-4858-ACC1-3C34B2CB4B81}" srcOrd="8" destOrd="0" presId="urn:microsoft.com/office/officeart/2005/8/layout/hProcess4"/>
    <dgm:cxn modelId="{AD4A052A-50FF-46C8-B72A-DFE52E831490}" type="presParOf" srcId="{85E67588-F5F0-4858-ACC1-3C34B2CB4B81}" destId="{4826269A-5F83-49BE-B7AE-4A8C00E15B4F}" srcOrd="0" destOrd="0" presId="urn:microsoft.com/office/officeart/2005/8/layout/hProcess4"/>
    <dgm:cxn modelId="{9011B28D-4845-4A52-8244-58087D32E4DB}" type="presParOf" srcId="{85E67588-F5F0-4858-ACC1-3C34B2CB4B81}" destId="{B3AF40B8-6CAF-469B-96BC-0F28788EC870}" srcOrd="1" destOrd="0" presId="urn:microsoft.com/office/officeart/2005/8/layout/hProcess4"/>
    <dgm:cxn modelId="{DF593B25-408D-48E9-AE70-0933E613F699}" type="presParOf" srcId="{85E67588-F5F0-4858-ACC1-3C34B2CB4B81}" destId="{8E83D098-6C86-4C83-B26D-419BFC10D1EE}" srcOrd="2" destOrd="0" presId="urn:microsoft.com/office/officeart/2005/8/layout/hProcess4"/>
    <dgm:cxn modelId="{9EF0B69D-D7B2-46FC-BAE7-306CEBA7CC40}" type="presParOf" srcId="{85E67588-F5F0-4858-ACC1-3C34B2CB4B81}" destId="{A8E7430C-ECE7-450F-8AE3-2A949D740C19}" srcOrd="3" destOrd="0" presId="urn:microsoft.com/office/officeart/2005/8/layout/hProcess4"/>
    <dgm:cxn modelId="{6300FC19-4006-46D0-9D91-DE094633DBAF}" type="presParOf" srcId="{85E67588-F5F0-4858-ACC1-3C34B2CB4B81}" destId="{9213B299-6AEE-4DB0-97F3-35001286D047}" srcOrd="4" destOrd="0" presId="urn:microsoft.com/office/officeart/2005/8/layout/hProcess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E6BB27-5BDC-4A9B-BB19-24C62C9A9242}">
      <dsp:nvSpPr>
        <dsp:cNvPr id="0" name=""/>
        <dsp:cNvSpPr/>
      </dsp:nvSpPr>
      <dsp:spPr>
        <a:xfrm>
          <a:off x="943" y="814892"/>
          <a:ext cx="1283747" cy="105882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s-CO" sz="1200" kern="1200" dirty="0"/>
            <a:t>Fotografía</a:t>
          </a:r>
        </a:p>
        <a:p>
          <a:pPr marL="114300" lvl="1" indent="-114300" algn="l" defTabSz="533400">
            <a:lnSpc>
              <a:spcPct val="90000"/>
            </a:lnSpc>
            <a:spcBef>
              <a:spcPct val="0"/>
            </a:spcBef>
            <a:spcAft>
              <a:spcPct val="15000"/>
            </a:spcAft>
            <a:buChar char="•"/>
          </a:pPr>
          <a:r>
            <a:rPr lang="es-CO" sz="1200" kern="1200" dirty="0"/>
            <a:t>Rayos X</a:t>
          </a:r>
        </a:p>
        <a:p>
          <a:pPr marL="114300" lvl="1" indent="-114300" algn="l" defTabSz="533400">
            <a:lnSpc>
              <a:spcPct val="90000"/>
            </a:lnSpc>
            <a:spcBef>
              <a:spcPct val="0"/>
            </a:spcBef>
            <a:spcAft>
              <a:spcPct val="15000"/>
            </a:spcAft>
            <a:buChar char="•"/>
          </a:pPr>
          <a:r>
            <a:rPr lang="es-CO" sz="1200" kern="1200" dirty="0"/>
            <a:t>Termografía</a:t>
          </a:r>
        </a:p>
      </dsp:txBody>
      <dsp:txXfrm>
        <a:off x="25309" y="839258"/>
        <a:ext cx="1235015" cy="783200"/>
      </dsp:txXfrm>
    </dsp:sp>
    <dsp:sp modelId="{6AAE5B96-B3B7-46C4-96CB-7E201B0BE1AD}">
      <dsp:nvSpPr>
        <dsp:cNvPr id="0" name=""/>
        <dsp:cNvSpPr/>
      </dsp:nvSpPr>
      <dsp:spPr>
        <a:xfrm>
          <a:off x="678534" y="909612"/>
          <a:ext cx="1648348" cy="1648348"/>
        </a:xfrm>
        <a:prstGeom prst="leftCircularArrow">
          <a:avLst>
            <a:gd name="adj1" fmla="val 4556"/>
            <a:gd name="adj2" fmla="val 579896"/>
            <a:gd name="adj3" fmla="val 2355407"/>
            <a:gd name="adj4" fmla="val 9024489"/>
            <a:gd name="adj5" fmla="val 5315"/>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FBE464-7E1D-4159-9F2D-86A7CC06F725}">
      <dsp:nvSpPr>
        <dsp:cNvPr id="0" name=""/>
        <dsp:cNvSpPr/>
      </dsp:nvSpPr>
      <dsp:spPr>
        <a:xfrm>
          <a:off x="286220" y="1646824"/>
          <a:ext cx="1141108" cy="453781"/>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CO" sz="1300" b="1" kern="1200" dirty="0"/>
            <a:t>Adquisición de la Imagen</a:t>
          </a:r>
        </a:p>
      </dsp:txBody>
      <dsp:txXfrm>
        <a:off x="299511" y="1660115"/>
        <a:ext cx="1114526" cy="427199"/>
      </dsp:txXfrm>
    </dsp:sp>
    <dsp:sp modelId="{E154CB4A-EB5B-414F-928A-251C5A97DFBB}">
      <dsp:nvSpPr>
        <dsp:cNvPr id="0" name=""/>
        <dsp:cNvSpPr/>
      </dsp:nvSpPr>
      <dsp:spPr>
        <a:xfrm>
          <a:off x="1784914" y="814892"/>
          <a:ext cx="1283747" cy="105882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170380"/>
              <a:satOff val="-1460"/>
              <a:lumOff val="34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s-CO" sz="1200" kern="1200" dirty="0"/>
            <a:t>Restauración</a:t>
          </a:r>
        </a:p>
        <a:p>
          <a:pPr marL="114300" lvl="1" indent="-114300" algn="l" defTabSz="533400">
            <a:lnSpc>
              <a:spcPct val="90000"/>
            </a:lnSpc>
            <a:spcBef>
              <a:spcPct val="0"/>
            </a:spcBef>
            <a:spcAft>
              <a:spcPct val="15000"/>
            </a:spcAft>
            <a:buChar char="•"/>
          </a:pPr>
          <a:r>
            <a:rPr lang="es-CO" sz="1200" kern="1200" dirty="0"/>
            <a:t>Filtrado</a:t>
          </a:r>
        </a:p>
        <a:p>
          <a:pPr marL="114300" lvl="1" indent="-114300" algn="l" defTabSz="533400">
            <a:lnSpc>
              <a:spcPct val="90000"/>
            </a:lnSpc>
            <a:spcBef>
              <a:spcPct val="0"/>
            </a:spcBef>
            <a:spcAft>
              <a:spcPct val="15000"/>
            </a:spcAft>
            <a:buChar char="•"/>
          </a:pPr>
          <a:r>
            <a:rPr lang="es-CO" sz="1200" kern="1200" dirty="0"/>
            <a:t>Transformación</a:t>
          </a:r>
        </a:p>
      </dsp:txBody>
      <dsp:txXfrm>
        <a:off x="1809280" y="1066149"/>
        <a:ext cx="1235015" cy="783200"/>
      </dsp:txXfrm>
    </dsp:sp>
    <dsp:sp modelId="{DB2D67E6-762F-4E61-9ACB-3AB87381369A}">
      <dsp:nvSpPr>
        <dsp:cNvPr id="0" name=""/>
        <dsp:cNvSpPr/>
      </dsp:nvSpPr>
      <dsp:spPr>
        <a:xfrm>
          <a:off x="2434172" y="20696"/>
          <a:ext cx="2082782" cy="2082782"/>
        </a:xfrm>
        <a:prstGeom prst="circularArrow">
          <a:avLst>
            <a:gd name="adj1" fmla="val 3605"/>
            <a:gd name="adj2" fmla="val 448476"/>
            <a:gd name="adj3" fmla="val 19376013"/>
            <a:gd name="adj4" fmla="val 12575511"/>
            <a:gd name="adj5" fmla="val 4206"/>
          </a:avLst>
        </a:prstGeom>
        <a:solidFill>
          <a:schemeClr val="accent2">
            <a:hueOff val="1560506"/>
            <a:satOff val="-1946"/>
            <a:lumOff val="45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8677B14-6BDC-4EE6-B4D2-F62FC5DA4338}">
      <dsp:nvSpPr>
        <dsp:cNvPr id="0" name=""/>
        <dsp:cNvSpPr/>
      </dsp:nvSpPr>
      <dsp:spPr>
        <a:xfrm>
          <a:off x="1957210" y="588001"/>
          <a:ext cx="1367071" cy="453781"/>
        </a:xfrm>
        <a:prstGeom prst="roundRect">
          <a:avLst>
            <a:gd name="adj" fmla="val 10000"/>
          </a:avLst>
        </a:prstGeom>
        <a:solidFill>
          <a:schemeClr val="accent2">
            <a:hueOff val="1170380"/>
            <a:satOff val="-1460"/>
            <a:lumOff val="343"/>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CO" sz="1300" b="1" kern="1200" dirty="0"/>
            <a:t>Preprocesamiento</a:t>
          </a:r>
        </a:p>
      </dsp:txBody>
      <dsp:txXfrm>
        <a:off x="1970501" y="601292"/>
        <a:ext cx="1340489" cy="427199"/>
      </dsp:txXfrm>
    </dsp:sp>
    <dsp:sp modelId="{70941861-DB7A-4A60-B7AD-5282089BEB58}">
      <dsp:nvSpPr>
        <dsp:cNvPr id="0" name=""/>
        <dsp:cNvSpPr/>
      </dsp:nvSpPr>
      <dsp:spPr>
        <a:xfrm>
          <a:off x="3681866" y="814892"/>
          <a:ext cx="1528044" cy="105882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s-CO" sz="1200" kern="1200" dirty="0"/>
            <a:t>Obtención de Regiones</a:t>
          </a:r>
        </a:p>
        <a:p>
          <a:pPr marL="114300" lvl="1" indent="-114300" algn="l" defTabSz="533400">
            <a:lnSpc>
              <a:spcPct val="90000"/>
            </a:lnSpc>
            <a:spcBef>
              <a:spcPct val="0"/>
            </a:spcBef>
            <a:spcAft>
              <a:spcPct val="15000"/>
            </a:spcAft>
            <a:buChar char="•"/>
          </a:pPr>
          <a:r>
            <a:rPr lang="es-CO" sz="1200" kern="1200" dirty="0"/>
            <a:t>Extracción de Bordes</a:t>
          </a:r>
        </a:p>
        <a:p>
          <a:pPr marL="114300" lvl="1" indent="-114300" algn="l" defTabSz="533400">
            <a:lnSpc>
              <a:spcPct val="90000"/>
            </a:lnSpc>
            <a:spcBef>
              <a:spcPct val="0"/>
            </a:spcBef>
            <a:spcAft>
              <a:spcPct val="15000"/>
            </a:spcAft>
            <a:buChar char="•"/>
          </a:pPr>
          <a:r>
            <a:rPr lang="es-CO" sz="1200" kern="1200" dirty="0"/>
            <a:t>Conexión de Puntos</a:t>
          </a:r>
        </a:p>
      </dsp:txBody>
      <dsp:txXfrm>
        <a:off x="3706232" y="839258"/>
        <a:ext cx="1479312" cy="783200"/>
      </dsp:txXfrm>
    </dsp:sp>
    <dsp:sp modelId="{2A68B2E5-46A2-4908-A351-3F1E1C22C3E7}">
      <dsp:nvSpPr>
        <dsp:cNvPr id="0" name=""/>
        <dsp:cNvSpPr/>
      </dsp:nvSpPr>
      <dsp:spPr>
        <a:xfrm>
          <a:off x="4481605" y="909612"/>
          <a:ext cx="1648348" cy="1648348"/>
        </a:xfrm>
        <a:prstGeom prst="leftCircularArrow">
          <a:avLst>
            <a:gd name="adj1" fmla="val 4556"/>
            <a:gd name="adj2" fmla="val 579896"/>
            <a:gd name="adj3" fmla="val 2355407"/>
            <a:gd name="adj4" fmla="val 9024489"/>
            <a:gd name="adj5" fmla="val 5315"/>
          </a:avLst>
        </a:prstGeom>
        <a:solidFill>
          <a:schemeClr val="accent2">
            <a:hueOff val="3121013"/>
            <a:satOff val="-3893"/>
            <a:lumOff val="91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15EB7F9-4C06-4EFC-8EFD-F791F44462D4}">
      <dsp:nvSpPr>
        <dsp:cNvPr id="0" name=""/>
        <dsp:cNvSpPr/>
      </dsp:nvSpPr>
      <dsp:spPr>
        <a:xfrm>
          <a:off x="4089292" y="1646824"/>
          <a:ext cx="1141108" cy="453781"/>
        </a:xfrm>
        <a:prstGeom prst="roundRect">
          <a:avLst>
            <a:gd name="adj" fmla="val 10000"/>
          </a:avLst>
        </a:prstGeom>
        <a:solidFill>
          <a:schemeClr val="accent2">
            <a:hueOff val="2340759"/>
            <a:satOff val="-2919"/>
            <a:lumOff val="686"/>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CO" sz="1300" b="1" kern="1200" dirty="0"/>
            <a:t>Segmentación</a:t>
          </a:r>
        </a:p>
      </dsp:txBody>
      <dsp:txXfrm>
        <a:off x="4102583" y="1660115"/>
        <a:ext cx="1114526" cy="427199"/>
      </dsp:txXfrm>
    </dsp:sp>
    <dsp:sp modelId="{5D8D472B-3291-493A-BE61-F57A562DB158}">
      <dsp:nvSpPr>
        <dsp:cNvPr id="0" name=""/>
        <dsp:cNvSpPr/>
      </dsp:nvSpPr>
      <dsp:spPr>
        <a:xfrm>
          <a:off x="5587985" y="814892"/>
          <a:ext cx="1283747" cy="105882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511139"/>
              <a:satOff val="-4379"/>
              <a:lumOff val="103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s-CO" sz="1200" kern="1200" dirty="0"/>
            <a:t>Color</a:t>
          </a:r>
        </a:p>
        <a:p>
          <a:pPr marL="114300" lvl="1" indent="-114300" algn="l" defTabSz="533400">
            <a:lnSpc>
              <a:spcPct val="90000"/>
            </a:lnSpc>
            <a:spcBef>
              <a:spcPct val="0"/>
            </a:spcBef>
            <a:spcAft>
              <a:spcPct val="15000"/>
            </a:spcAft>
            <a:buChar char="•"/>
          </a:pPr>
          <a:r>
            <a:rPr lang="es-CO" sz="1200" kern="1200" dirty="0"/>
            <a:t>Textura</a:t>
          </a:r>
        </a:p>
        <a:p>
          <a:pPr marL="114300" lvl="1" indent="-114300" algn="l" defTabSz="533400">
            <a:lnSpc>
              <a:spcPct val="90000"/>
            </a:lnSpc>
            <a:spcBef>
              <a:spcPct val="0"/>
            </a:spcBef>
            <a:spcAft>
              <a:spcPct val="15000"/>
            </a:spcAft>
            <a:buChar char="•"/>
          </a:pPr>
          <a:r>
            <a:rPr lang="es-CO" sz="1200" kern="1200" dirty="0"/>
            <a:t>Forma</a:t>
          </a:r>
        </a:p>
      </dsp:txBody>
      <dsp:txXfrm>
        <a:off x="5612351" y="1066149"/>
        <a:ext cx="1235015" cy="783200"/>
      </dsp:txXfrm>
    </dsp:sp>
    <dsp:sp modelId="{1B1ADB38-FE00-408A-95E8-CF00A8EDA597}">
      <dsp:nvSpPr>
        <dsp:cNvPr id="0" name=""/>
        <dsp:cNvSpPr/>
      </dsp:nvSpPr>
      <dsp:spPr>
        <a:xfrm>
          <a:off x="6254878" y="89131"/>
          <a:ext cx="1812383" cy="1812383"/>
        </a:xfrm>
        <a:prstGeom prst="circularArrow">
          <a:avLst>
            <a:gd name="adj1" fmla="val 4143"/>
            <a:gd name="adj2" fmla="val 522117"/>
            <a:gd name="adj3" fmla="val 19302372"/>
            <a:gd name="adj4" fmla="val 12575511"/>
            <a:gd name="adj5" fmla="val 4834"/>
          </a:avLst>
        </a:prstGeom>
        <a:solidFill>
          <a:schemeClr val="accent2">
            <a:hueOff val="4681519"/>
            <a:satOff val="-5839"/>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281DC37-4998-43EE-A79C-152755121544}">
      <dsp:nvSpPr>
        <dsp:cNvPr id="0" name=""/>
        <dsp:cNvSpPr/>
      </dsp:nvSpPr>
      <dsp:spPr>
        <a:xfrm>
          <a:off x="5873262" y="588001"/>
          <a:ext cx="1141108" cy="453781"/>
        </a:xfrm>
        <a:prstGeom prst="roundRect">
          <a:avLst>
            <a:gd name="adj" fmla="val 10000"/>
          </a:avLst>
        </a:prstGeom>
        <a:solidFill>
          <a:schemeClr val="accent2">
            <a:hueOff val="3511139"/>
            <a:satOff val="-4379"/>
            <a:lumOff val="1030"/>
            <a:alphaOff val="0"/>
          </a:schemeClr>
        </a:solidFill>
        <a:ln w="25400" cap="flat" cmpd="sng" algn="ctr">
          <a:solidFill>
            <a:schemeClr val="lt1">
              <a:hueOff val="0"/>
              <a:satOff val="0"/>
              <a:lumOff val="0"/>
              <a:alphaOff val="0"/>
            </a:schemeClr>
          </a:solidFill>
          <a:prstDash val="solid"/>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CO" sz="1300" b="1" kern="1200"/>
            <a:t>Extracción de Características</a:t>
          </a:r>
          <a:endParaRPr lang="es-CO" sz="1300" b="1" kern="1200" dirty="0"/>
        </a:p>
      </dsp:txBody>
      <dsp:txXfrm>
        <a:off x="5886553" y="601292"/>
        <a:ext cx="1114526" cy="427199"/>
      </dsp:txXfrm>
    </dsp:sp>
    <dsp:sp modelId="{B3AF40B8-6CAF-469B-96BC-0F28788EC870}">
      <dsp:nvSpPr>
        <dsp:cNvPr id="0" name=""/>
        <dsp:cNvSpPr/>
      </dsp:nvSpPr>
      <dsp:spPr>
        <a:xfrm>
          <a:off x="7371956" y="814892"/>
          <a:ext cx="1283747" cy="105882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a:lnSpc>
              <a:spcPct val="90000"/>
            </a:lnSpc>
            <a:spcBef>
              <a:spcPct val="0"/>
            </a:spcBef>
            <a:spcAft>
              <a:spcPct val="15000"/>
            </a:spcAft>
            <a:buChar char="•"/>
          </a:pPr>
          <a:r>
            <a:rPr lang="es-CO" sz="1200" kern="1200" dirty="0" err="1"/>
            <a:t>Cluster</a:t>
          </a:r>
          <a:endParaRPr lang="es-CO" sz="1200" kern="1200" dirty="0"/>
        </a:p>
        <a:p>
          <a:pPr marL="114300" lvl="1" indent="-114300" algn="l" defTabSz="533400">
            <a:lnSpc>
              <a:spcPct val="90000"/>
            </a:lnSpc>
            <a:spcBef>
              <a:spcPct val="0"/>
            </a:spcBef>
            <a:spcAft>
              <a:spcPct val="15000"/>
            </a:spcAft>
            <a:buChar char="•"/>
          </a:pPr>
          <a:r>
            <a:rPr lang="es-CO" sz="1200" kern="1200" dirty="0" err="1"/>
            <a:t>SVM</a:t>
          </a:r>
          <a:endParaRPr lang="es-CO" sz="1200" kern="1200" dirty="0"/>
        </a:p>
        <a:p>
          <a:pPr marL="114300" lvl="1" indent="-114300" algn="l" defTabSz="533400">
            <a:lnSpc>
              <a:spcPct val="90000"/>
            </a:lnSpc>
            <a:spcBef>
              <a:spcPct val="0"/>
            </a:spcBef>
            <a:spcAft>
              <a:spcPct val="15000"/>
            </a:spcAft>
            <a:buChar char="•"/>
          </a:pPr>
          <a:r>
            <a:rPr lang="es-CO" sz="1200" kern="1200" dirty="0"/>
            <a:t>Redes Neuronales</a:t>
          </a:r>
        </a:p>
      </dsp:txBody>
      <dsp:txXfrm>
        <a:off x="7396322" y="839258"/>
        <a:ext cx="1235015" cy="783200"/>
      </dsp:txXfrm>
    </dsp:sp>
    <dsp:sp modelId="{A8E7430C-ECE7-450F-8AE3-2A949D740C19}">
      <dsp:nvSpPr>
        <dsp:cNvPr id="0" name=""/>
        <dsp:cNvSpPr/>
      </dsp:nvSpPr>
      <dsp:spPr>
        <a:xfrm>
          <a:off x="7558179" y="1646824"/>
          <a:ext cx="1339216" cy="453781"/>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marL="0" lvl="0" indent="0" algn="ctr" defTabSz="577850">
            <a:lnSpc>
              <a:spcPct val="90000"/>
            </a:lnSpc>
            <a:spcBef>
              <a:spcPct val="0"/>
            </a:spcBef>
            <a:spcAft>
              <a:spcPct val="35000"/>
            </a:spcAft>
            <a:buNone/>
          </a:pPr>
          <a:r>
            <a:rPr lang="es-CO" sz="1300" b="1" kern="1200" dirty="0"/>
            <a:t>Reconocimiento de Patrones</a:t>
          </a:r>
        </a:p>
      </dsp:txBody>
      <dsp:txXfrm>
        <a:off x="7571470" y="1660115"/>
        <a:ext cx="1312634" cy="427199"/>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19.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124.wmf"/><Relationship Id="rId2" Type="http://schemas.openxmlformats.org/officeDocument/2006/relationships/image" Target="../media/image123.wmf"/><Relationship Id="rId1" Type="http://schemas.openxmlformats.org/officeDocument/2006/relationships/image" Target="../media/image12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1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0AF83B2D-B7D5-4A64-ADCE-EA8A3BEA4792}" type="datetimeFigureOut">
              <a:rPr lang="es-ES" smtClean="0"/>
              <a:t>10/08/2024</a:t>
            </a:fld>
            <a:endParaRPr lang="es-ES"/>
          </a:p>
        </p:txBody>
      </p:sp>
      <p:sp>
        <p:nvSpPr>
          <p:cNvPr id="4" name="Marcador de imagen de diapositiva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25C61CF5-E6B6-401D-807F-AAA8FF50D83A}" type="slidenum">
              <a:rPr lang="es-ES" smtClean="0"/>
              <a:t>‹Nº›</a:t>
            </a:fld>
            <a:endParaRPr lang="es-ES"/>
          </a:p>
        </p:txBody>
      </p:sp>
    </p:spTree>
    <p:extLst>
      <p:ext uri="{BB962C8B-B14F-4D97-AF65-F5344CB8AC3E}">
        <p14:creationId xmlns:p14="http://schemas.microsoft.com/office/powerpoint/2010/main" val="19814605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25C61CF5-E6B6-401D-807F-AAA8FF50D83A}" type="slidenum">
              <a:rPr lang="es-ES" smtClean="0"/>
              <a:t>1</a:t>
            </a:fld>
            <a:endParaRPr lang="es-ES"/>
          </a:p>
        </p:txBody>
      </p:sp>
    </p:spTree>
    <p:extLst>
      <p:ext uri="{BB962C8B-B14F-4D97-AF65-F5344CB8AC3E}">
        <p14:creationId xmlns:p14="http://schemas.microsoft.com/office/powerpoint/2010/main" val="796746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C61CF5-E6B6-401D-807F-AAA8FF50D83A}" type="slidenum">
              <a:rPr kumimoji="0" lang="es-E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s-E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92587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29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52B3CBD-1F33-4B86-91EF-A2D07C0633BC}" type="slidenum">
              <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3</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39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52B3CBD-1F33-4B86-91EF-A2D07C0633BC}" type="slidenum">
              <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5</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49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marL="0" marR="0" lvl="0" indent="0" algn="r" defTabSz="914400" rtl="0" eaLnBrk="1" fontAlgn="base" latinLnBrk="0" hangingPunct="1">
              <a:lnSpc>
                <a:spcPct val="100000"/>
              </a:lnSpc>
              <a:spcBef>
                <a:spcPct val="0"/>
              </a:spcBef>
              <a:spcAft>
                <a:spcPct val="0"/>
              </a:spcAft>
              <a:buClrTx/>
              <a:buSzTx/>
              <a:buFontTx/>
              <a:buNone/>
              <a:tabLst/>
              <a:defRPr/>
            </a:pPr>
            <a:fld id="{952B3CBD-1F33-4B86-91EF-A2D07C0633BC}" type="slidenum">
              <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6</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2371025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59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extLst>
      <p:ext uri="{BB962C8B-B14F-4D97-AF65-F5344CB8AC3E}">
        <p14:creationId xmlns:p14="http://schemas.microsoft.com/office/powerpoint/2010/main" val="16192200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69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77</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78</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79</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10</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82</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83</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84</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85</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86</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80B36AA-C8ED-4DB4-81A8-8F0E0BB8D536}" type="slidenum">
              <a:rPr kumimoji="0" lang="es-ES" sz="1300" b="0" i="0" u="none" strike="noStrike" kern="1200" cap="none" spc="0" normalizeH="0" baseline="0" noProof="0" smtClean="0">
                <a:ln>
                  <a:noFill/>
                </a:ln>
                <a:solidFill>
                  <a:srgbClr val="000000"/>
                </a:solidFill>
                <a:effectLst/>
                <a:uLnTx/>
                <a:uFillTx/>
                <a:latin typeface="Arial" charset="0"/>
                <a:ea typeface="ＭＳ Ｐゴシック" pitchFamily="34" charset="-128"/>
                <a:cs typeface="+mn-cs"/>
              </a:rPr>
              <a:pPr marL="0" marR="0" lvl="0" indent="0" algn="r" defTabSz="914400" rtl="0" eaLnBrk="1" fontAlgn="base" latinLnBrk="0" hangingPunct="1">
                <a:lnSpc>
                  <a:spcPct val="100000"/>
                </a:lnSpc>
                <a:spcBef>
                  <a:spcPct val="0"/>
                </a:spcBef>
                <a:spcAft>
                  <a:spcPct val="0"/>
                </a:spcAft>
                <a:buClrTx/>
                <a:buSzTx/>
                <a:buFontTx/>
                <a:buNone/>
                <a:tabLst/>
                <a:defRPr/>
              </a:pPr>
              <a:t>87</a:t>
            </a:fld>
            <a:endParaRPr kumimoji="0" lang="es-ES" sz="1300" b="0" i="0" u="none" strike="noStrike" kern="1200" cap="none" spc="0" normalizeH="0" baseline="0" noProof="0">
              <a:ln>
                <a:noFill/>
              </a:ln>
              <a:solidFill>
                <a:srgbClr val="000000"/>
              </a:solidFill>
              <a:effectLst/>
              <a:uLnTx/>
              <a:uFillTx/>
              <a:latin typeface="Arial" charset="0"/>
              <a:ea typeface="ＭＳ Ｐゴシック" pitchFamily="34" charset="-128"/>
              <a:cs typeface="+mn-cs"/>
            </a:endParaRPr>
          </a:p>
        </p:txBody>
      </p:sp>
      <p:sp>
        <p:nvSpPr>
          <p:cNvPr id="40963" name="Rectangle 2"/>
          <p:cNvSpPr>
            <a:spLocks noGrp="1" noRot="1" noChangeAspect="1" noChangeArrowheads="1" noTextEdit="1"/>
          </p:cNvSpPr>
          <p:nvPr>
            <p:ph type="sldImg"/>
          </p:nvPr>
        </p:nvSpPr>
        <p:spPr>
          <a:ln/>
        </p:spPr>
      </p:sp>
      <p:sp>
        <p:nvSpPr>
          <p:cNvPr id="40964" name="Rectangle 3"/>
          <p:cNvSpPr>
            <a:spLocks noGrp="1" noChangeArrowheads="1"/>
          </p:cNvSpPr>
          <p:nvPr>
            <p:ph type="body" idx="1"/>
          </p:nvPr>
        </p:nvSpPr>
        <p:spPr>
          <a:noFill/>
          <a:ln/>
        </p:spPr>
        <p:txBody>
          <a:bodyPr/>
          <a:lstStyle/>
          <a:p>
            <a:pPr eaLnBrk="1" hangingPunct="1"/>
            <a:endParaRPr lang="es-ES" dirty="0">
              <a:latin typeface="Arial" charset="0"/>
              <a:cs typeface="Arial" charset="0"/>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a:p>
        </p:txBody>
      </p:sp>
      <p:sp>
        <p:nvSpPr>
          <p:cNvPr id="4" name="Marcador de número de diapositiva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9E51F7-A888-472D-B416-6312F0764F25}"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25476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txBox="1">
            <a:spLocks noGrp="1" noChangeArrowheads="1"/>
          </p:cNvSpPr>
          <p:nvPr/>
        </p:nvSpPr>
        <p:spPr bwMode="auto">
          <a:xfrm>
            <a:off x="4143375" y="9120188"/>
            <a:ext cx="3170238" cy="479425"/>
          </a:xfrm>
          <a:prstGeom prst="rect">
            <a:avLst/>
          </a:prstGeom>
          <a:noFill/>
          <a:ln w="9525">
            <a:noFill/>
            <a:miter lim="800000"/>
            <a:headEnd/>
            <a:tailEnd/>
          </a:ln>
        </p:spPr>
        <p:txBody>
          <a:bodyPr lIns="96661" tIns="48331" rIns="96661" bIns="48331" anchor="b"/>
          <a:lstStyle/>
          <a:p>
            <a:pPr algn="r">
              <a:lnSpc>
                <a:spcPct val="100000"/>
              </a:lnSpc>
              <a:buFontTx/>
              <a:buNone/>
            </a:pPr>
            <a:fld id="{952B3CBD-1F33-4B86-91EF-A2D07C0633BC}" type="slidenum">
              <a:rPr lang="es-ES" sz="1300"/>
              <a:pPr algn="r">
                <a:lnSpc>
                  <a:spcPct val="100000"/>
                </a:lnSpc>
                <a:buFontTx/>
                <a:buNone/>
              </a:pPr>
              <a:t>11</a:t>
            </a:fld>
            <a:endParaRPr lang="es-ES" sz="130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pPr eaLnBrk="1" hangingPunct="1"/>
            <a:endParaRPr lang="es-ES">
              <a:latin typeface="Arial" charset="0"/>
              <a:cs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830997"/>
          </a:xfrm>
          <a:prstGeom prst="rect">
            <a:avLst/>
          </a:prstGeom>
        </p:spPr>
        <p:txBody>
          <a:bodyPr wrap="square" lIns="0" tIns="0" rIns="0" bIns="0">
            <a:spAutoFit/>
          </a:bodyPr>
          <a:lstStyle>
            <a:lvl1pPr algn="ctr">
              <a:defRPr sz="5400"/>
            </a:lvl1pPr>
          </a:lstStyle>
          <a:p>
            <a:endParaRPr dirty="0"/>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B5A20401-95C3-4EB8-8FAA-A06021F90495}"/>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el estilo de texto del patrón</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339693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fecha 4"/>
          <p:cNvSpPr>
            <a:spLocks noGrp="1"/>
          </p:cNvSpPr>
          <p:nvPr>
            <p:ph type="dt" sz="half" idx="10"/>
          </p:nvPr>
        </p:nvSpPr>
        <p:spPr/>
        <p:txBody>
          <a:bodyPr/>
          <a:lstStyle/>
          <a:p>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0626589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7" name="Marcador de fecha 6"/>
          <p:cNvSpPr>
            <a:spLocks noGrp="1"/>
          </p:cNvSpPr>
          <p:nvPr>
            <p:ph type="dt" sz="half" idx="10"/>
          </p:nvPr>
        </p:nvSpPr>
        <p:spPr/>
        <p:txBody>
          <a:bodyPr/>
          <a:lstStyle/>
          <a:p>
            <a:endParaRPr lang="es-ES"/>
          </a:p>
        </p:txBody>
      </p:sp>
      <p:sp>
        <p:nvSpPr>
          <p:cNvPr id="8" name="Marcador de pie de página 7"/>
          <p:cNvSpPr>
            <a:spLocks noGrp="1"/>
          </p:cNvSpPr>
          <p:nvPr>
            <p:ph type="ftr" sz="quarter" idx="11"/>
          </p:nvPr>
        </p:nvSpPr>
        <p:spPr/>
        <p:txBody>
          <a:bodyPr/>
          <a:lstStyle/>
          <a:p>
            <a:endParaRPr lang="es-ES"/>
          </a:p>
        </p:txBody>
      </p:sp>
      <p:sp>
        <p:nvSpPr>
          <p:cNvPr id="9" name="Marcador de número de diapositiva 8"/>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5454122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fecha 2"/>
          <p:cNvSpPr>
            <a:spLocks noGrp="1"/>
          </p:cNvSpPr>
          <p:nvPr>
            <p:ph type="dt" sz="half" idx="10"/>
          </p:nvPr>
        </p:nvSpPr>
        <p:spPr/>
        <p:txBody>
          <a:bodyPr/>
          <a:lstStyle/>
          <a:p>
            <a:endParaRPr lang="es-ES"/>
          </a:p>
        </p:txBody>
      </p:sp>
      <p:sp>
        <p:nvSpPr>
          <p:cNvPr id="4" name="Marcador de pie de página 3"/>
          <p:cNvSpPr>
            <a:spLocks noGrp="1"/>
          </p:cNvSpPr>
          <p:nvPr>
            <p:ph type="ftr" sz="quarter" idx="11"/>
          </p:nvPr>
        </p:nvSpPr>
        <p:spPr/>
        <p:txBody>
          <a:bodyPr/>
          <a:lstStyle/>
          <a:p>
            <a:endParaRPr lang="es-ES"/>
          </a:p>
        </p:txBody>
      </p:sp>
      <p:sp>
        <p:nvSpPr>
          <p:cNvPr id="5" name="Marcador de número de diapositiva 4"/>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47914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74976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10750901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5174406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37444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4846121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168428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838454" y="364997"/>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1676400"/>
            <a:ext cx="11433555" cy="3564127"/>
          </a:xfrm>
        </p:spPr>
        <p:txBody>
          <a:bodyPr lIns="0" tIns="0" rIns="0" bIns="0"/>
          <a:lstStyle>
            <a:lvl1pPr>
              <a:defRPr b="0" i="0">
                <a:solidFill>
                  <a:schemeClr val="tx1"/>
                </a:solidFill>
              </a:defRPr>
            </a:lvl1pPr>
          </a:lstStyle>
          <a:p>
            <a:endParaRPr dirty="0"/>
          </a:p>
        </p:txBody>
      </p:sp>
      <p:sp>
        <p:nvSpPr>
          <p:cNvPr id="6" name="Holder 6"/>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7" name="TextBox 6">
            <a:extLst>
              <a:ext uri="{FF2B5EF4-FFF2-40B4-BE49-F238E27FC236}">
                <a16:creationId xmlns:a16="http://schemas.microsoft.com/office/drawing/2014/main" id="{52459ABB-0CEC-489B-ACF8-CD8CEBCC2AA7}"/>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idx="1"/>
          </p:nvPr>
        </p:nvSpPr>
        <p:spPr>
          <a:xfrm>
            <a:off x="838200" y="1825625"/>
            <a:ext cx="105156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24107742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1" y="1709739"/>
            <a:ext cx="10515600" cy="2852737"/>
          </a:xfrm>
          <a:prstGeom prst="rect">
            <a:avLst/>
          </a:prstGeo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1" y="4589464"/>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42297979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325563"/>
          </a:xfrm>
          <a:prstGeom prst="rect">
            <a:avLst/>
          </a:prstGeom>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562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97600" y="1825625"/>
            <a:ext cx="5156200" cy="435133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6" name="Marcador de pie de página 5"/>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7" name="Marcador de número de diapositiva 6"/>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4732833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40317" y="365126"/>
            <a:ext cx="10515600" cy="1325563"/>
          </a:xfrm>
          <a:prstGeom prst="rect">
            <a:avLst/>
          </a:prstGeo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40318" y="1681163"/>
            <a:ext cx="5158316"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40318" y="2505075"/>
            <a:ext cx="5158316"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71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717" cy="3684588"/>
          </a:xfrm>
          <a:prstGeom prst="rect">
            <a:avLst/>
          </a:prstGeo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8" name="Marcador de pie de página 7"/>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9" name="Marcador de número de diapositiva 8"/>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926799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325563"/>
          </a:xfrm>
          <a:prstGeom prst="rect">
            <a:avLst/>
          </a:prstGeom>
        </p:spPr>
        <p:txBody>
          <a:bodyPr/>
          <a:lstStyle/>
          <a:p>
            <a:r>
              <a:rPr lang="es-ES"/>
              <a:t>Haga clic para modificar el estilo de título del patrón</a:t>
            </a:r>
            <a:endParaRPr lang="es-CO"/>
          </a:p>
        </p:txBody>
      </p:sp>
      <p:sp>
        <p:nvSpPr>
          <p:cNvPr id="3" name="Marcador de fecha 2"/>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4" name="Marcador de pie de página 3"/>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5" name="Marcador de número de diapositiva 4"/>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136190586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3" name="Marcador de pie de página 2"/>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4" name="Marcador de número de diapositiva 3"/>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34167024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717"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6" name="Marcador de pie de página 5"/>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7" name="Marcador de número de diapositiva 6"/>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5041779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40318" y="457200"/>
            <a:ext cx="3932767" cy="1600200"/>
          </a:xfrm>
          <a:prstGeom prst="rect">
            <a:avLst/>
          </a:prstGeo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717" y="987426"/>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CO"/>
          </a:p>
        </p:txBody>
      </p:sp>
      <p:sp>
        <p:nvSpPr>
          <p:cNvPr id="4" name="Marcador de texto 3"/>
          <p:cNvSpPr>
            <a:spLocks noGrp="1"/>
          </p:cNvSpPr>
          <p:nvPr>
            <p:ph type="body" sz="half" idx="2"/>
          </p:nvPr>
        </p:nvSpPr>
        <p:spPr>
          <a:xfrm>
            <a:off x="840318" y="2057400"/>
            <a:ext cx="393276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6" name="Marcador de pie de página 5"/>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7" name="Marcador de número de diapositiva 6"/>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377774456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838200" y="365126"/>
            <a:ext cx="10515600" cy="1325563"/>
          </a:xfrm>
          <a:prstGeom prst="rect">
            <a:avLst/>
          </a:prstGeom>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1825625"/>
            <a:ext cx="10515600" cy="43513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26221475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1" y="365125"/>
            <a:ext cx="2628900" cy="5811838"/>
          </a:xfrm>
          <a:prstGeom prst="rect">
            <a:avLst/>
          </a:prstGeo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1" y="365125"/>
            <a:ext cx="7683500" cy="5811838"/>
          </a:xfrm>
          <a:prstGeom prst="rect">
            <a:avLst/>
          </a:prstGeo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C89814AC-6C64-4A0D-B7EB-E21F857CA191}"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298931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609600" y="254000"/>
            <a:ext cx="7296911" cy="1000760"/>
          </a:xfrm>
        </p:spPr>
        <p:txBody>
          <a:bodyPr lIns="0" tIns="0" rIns="0" bIns="0"/>
          <a:lstStyle>
            <a:lvl1pPr>
              <a:defRPr sz="2550" b="0" i="0">
                <a:solidFill>
                  <a:schemeClr val="tx1"/>
                </a:solidFill>
                <a:latin typeface="Carlito"/>
                <a:cs typeface="Carlito"/>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dirty="0"/>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7" name="Holder 7"/>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8" name="TextBox 7">
            <a:extLst>
              <a:ext uri="{FF2B5EF4-FFF2-40B4-BE49-F238E27FC236}">
                <a16:creationId xmlns:a16="http://schemas.microsoft.com/office/drawing/2014/main" id="{EE99C593-A25A-4ABE-BB5A-EFA30CDF4523}"/>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Diapositiva de título">
    <p:spTree>
      <p:nvGrpSpPr>
        <p:cNvPr id="1" name=""/>
        <p:cNvGrpSpPr/>
        <p:nvPr/>
      </p:nvGrpSpPr>
      <p:grpSpPr>
        <a:xfrm>
          <a:off x="0" y="0"/>
          <a:ext cx="0" cy="0"/>
          <a:chOff x="0" y="0"/>
          <a:chExt cx="0" cy="0"/>
        </a:xfrm>
      </p:grpSpPr>
      <p:sp>
        <p:nvSpPr>
          <p:cNvPr id="4" name="Marcador de fecha 3"/>
          <p:cNvSpPr>
            <a:spLocks noGrp="1"/>
          </p:cNvSpPr>
          <p:nvPr>
            <p:ph type="dt" sz="half" idx="10"/>
          </p:nvPr>
        </p:nvSpPr>
        <p:spPr>
          <a:xfrm>
            <a:off x="838200" y="6356351"/>
            <a:ext cx="2743200" cy="365125"/>
          </a:xfrm>
          <a:prstGeom prst="rect">
            <a:avLst/>
          </a:prstGeom>
        </p:spPr>
        <p:txBody>
          <a:bodyPr/>
          <a:lstStyle/>
          <a:p>
            <a:pPr>
              <a:defRPr/>
            </a:pPr>
            <a:endParaRPr lang="es-CO">
              <a:solidFill>
                <a:prstClr val="black"/>
              </a:solidFill>
            </a:endParaRPr>
          </a:p>
        </p:txBody>
      </p:sp>
      <p:sp>
        <p:nvSpPr>
          <p:cNvPr id="5" name="Marcador de pie de página 4"/>
          <p:cNvSpPr>
            <a:spLocks noGrp="1"/>
          </p:cNvSpPr>
          <p:nvPr>
            <p:ph type="ftr" sz="quarter" idx="11"/>
          </p:nvPr>
        </p:nvSpPr>
        <p:spPr>
          <a:xfrm>
            <a:off x="4038600" y="6356351"/>
            <a:ext cx="4114800" cy="365125"/>
          </a:xfrm>
          <a:prstGeom prst="rect">
            <a:avLst/>
          </a:prstGeom>
        </p:spPr>
        <p:txBody>
          <a:bodyPr/>
          <a:lstStyle/>
          <a:p>
            <a:pPr>
              <a:defRPr/>
            </a:pPr>
            <a:endParaRPr lang="es-CO">
              <a:solidFill>
                <a:prstClr val="black"/>
              </a:solidFill>
            </a:endParaRPr>
          </a:p>
        </p:txBody>
      </p:sp>
      <p:sp>
        <p:nvSpPr>
          <p:cNvPr id="6" name="Marcador de número de diapositiva 5"/>
          <p:cNvSpPr>
            <a:spLocks noGrp="1"/>
          </p:cNvSpPr>
          <p:nvPr>
            <p:ph type="sldNum" sz="quarter" idx="12"/>
          </p:nvPr>
        </p:nvSpPr>
        <p:spPr>
          <a:xfrm>
            <a:off x="8610600" y="6356351"/>
            <a:ext cx="2743200" cy="365125"/>
          </a:xfrm>
          <a:prstGeom prst="rect">
            <a:avLst/>
          </a:prstGeom>
        </p:spPr>
        <p:txBody>
          <a:bodyPr/>
          <a:lstStyle/>
          <a:p>
            <a:pPr>
              <a:defRPr/>
            </a:pPr>
            <a:fld id="{0F01C65C-272A-436A-A86C-87B4285939D6}" type="slidenum">
              <a:rPr lang="es-CO" smtClean="0">
                <a:solidFill>
                  <a:prstClr val="black"/>
                </a:solidFill>
              </a:rPr>
              <a:pPr>
                <a:defRPr/>
              </a:pPr>
              <a:t>‹Nº›</a:t>
            </a:fld>
            <a:endParaRPr lang="es-CO">
              <a:solidFill>
                <a:prstClr val="black"/>
              </a:solidFill>
            </a:endParaRPr>
          </a:p>
        </p:txBody>
      </p:sp>
    </p:spTree>
    <p:extLst>
      <p:ext uri="{BB962C8B-B14F-4D97-AF65-F5344CB8AC3E}">
        <p14:creationId xmlns:p14="http://schemas.microsoft.com/office/powerpoint/2010/main" val="4827236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550" b="0" i="0">
                <a:solidFill>
                  <a:schemeClr val="tx1"/>
                </a:solidFill>
                <a:latin typeface="Carlito"/>
                <a:cs typeface="Carlito"/>
              </a:defRPr>
            </a:lvl1pPr>
          </a:lstStyle>
          <a:p>
            <a:endParaRPr/>
          </a:p>
        </p:txBody>
      </p:sp>
      <p:sp>
        <p:nvSpPr>
          <p:cNvPr id="5" name="Holder 5"/>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2"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19" name="bg object 19"/>
          <p:cNvSpPr/>
          <p:nvPr/>
        </p:nvSpPr>
        <p:spPr>
          <a:xfrm>
            <a:off x="16764" y="364997"/>
            <a:ext cx="821690" cy="277495"/>
          </a:xfrm>
          <a:custGeom>
            <a:avLst/>
            <a:gdLst/>
            <a:ahLst/>
            <a:cxnLst/>
            <a:rect l="l" t="t" r="r" b="b"/>
            <a:pathLst>
              <a:path w="821690" h="277495">
                <a:moveTo>
                  <a:pt x="821436" y="0"/>
                </a:moveTo>
                <a:lnTo>
                  <a:pt x="0" y="0"/>
                </a:lnTo>
                <a:lnTo>
                  <a:pt x="0" y="277367"/>
                </a:lnTo>
                <a:lnTo>
                  <a:pt x="821436" y="277367"/>
                </a:lnTo>
                <a:lnTo>
                  <a:pt x="821436" y="0"/>
                </a:lnTo>
                <a:close/>
              </a:path>
            </a:pathLst>
          </a:custGeom>
          <a:solidFill>
            <a:srgbClr val="642531"/>
          </a:solidFill>
        </p:spPr>
        <p:txBody>
          <a:bodyPr wrap="square" lIns="0" tIns="0" rIns="0" bIns="0" rtlCol="0"/>
          <a:lstStyle/>
          <a:p>
            <a:endParaRPr/>
          </a:p>
        </p:txBody>
      </p:sp>
      <p:sp>
        <p:nvSpPr>
          <p:cNvPr id="9" name="TextBox 8">
            <a:extLst>
              <a:ext uri="{FF2B5EF4-FFF2-40B4-BE49-F238E27FC236}">
                <a16:creationId xmlns:a16="http://schemas.microsoft.com/office/drawing/2014/main" id="{F327CE1B-CF71-4CE5-8158-CA21D7AD1A70}"/>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
        <p:nvSpPr>
          <p:cNvPr id="4" name="Holder 4"/>
          <p:cNvSpPr>
            <a:spLocks noGrp="1"/>
          </p:cNvSpPr>
          <p:nvPr>
            <p:ph type="sldNum" sz="quarter" idx="7"/>
          </p:nvPr>
        </p:nvSpPr>
        <p:spPr/>
        <p:txBody>
          <a:bodyPr lIns="0" tIns="0" rIns="0" bIns="0"/>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914400" y="2130426"/>
            <a:ext cx="10363200" cy="392415"/>
          </a:xfrm>
        </p:spPr>
        <p:txBody>
          <a:bodyPr/>
          <a:lstStyle/>
          <a:p>
            <a:r>
              <a:rPr lang="es-ES"/>
              <a:t>Haga clic para modificar el estilo de título del patrón</a:t>
            </a:r>
            <a:endParaRPr lang="es-CL"/>
          </a:p>
        </p:txBody>
      </p:sp>
      <p:sp>
        <p:nvSpPr>
          <p:cNvPr id="3" name="2 Subtítulo"/>
          <p:cNvSpPr>
            <a:spLocks noGrp="1"/>
          </p:cNvSpPr>
          <p:nvPr>
            <p:ph type="subTitle" idx="1"/>
          </p:nvPr>
        </p:nvSpPr>
        <p:spPr>
          <a:xfrm>
            <a:off x="1828800" y="3886200"/>
            <a:ext cx="8534400" cy="276999"/>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s-ES"/>
              <a:t>Haga clic para modificar el estilo de subtítulo del patrón</a:t>
            </a:r>
            <a:endParaRPr lang="es-CL"/>
          </a:p>
        </p:txBody>
      </p:sp>
      <p:sp>
        <p:nvSpPr>
          <p:cNvPr id="6" name="Rectangle 6"/>
          <p:cNvSpPr>
            <a:spLocks noGrp="1" noChangeArrowheads="1"/>
          </p:cNvSpPr>
          <p:nvPr>
            <p:ph type="sldNum" sz="quarter" idx="12"/>
          </p:nvPr>
        </p:nvSpPr>
        <p:spPr>
          <a:xfrm>
            <a:off x="6428740" y="6600380"/>
            <a:ext cx="256540" cy="430887"/>
          </a:xfrm>
          <a:ln/>
        </p:spPr>
        <p:txBody>
          <a:bodyPr/>
          <a:lstStyle>
            <a:lvl1pPr>
              <a:defRPr/>
            </a:lvl1pPr>
          </a:lstStyle>
          <a:p>
            <a:fld id="{B65861EF-87E1-6141-BF19-02851F4A8841}" type="slidenum">
              <a:rPr lang="en-US"/>
              <a:pPr/>
              <a:t>‹Nº›</a:t>
            </a:fld>
            <a:endParaRPr lang="en-US"/>
          </a:p>
        </p:txBody>
      </p:sp>
    </p:spTree>
    <p:extLst>
      <p:ext uri="{BB962C8B-B14F-4D97-AF65-F5344CB8AC3E}">
        <p14:creationId xmlns:p14="http://schemas.microsoft.com/office/powerpoint/2010/main" val="19242237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a:xfrm>
            <a:off x="609600" y="6356351"/>
            <a:ext cx="2844800" cy="365125"/>
          </a:xfrm>
          <a:prstGeom prst="rect">
            <a:avLst/>
          </a:prstGeom>
        </p:spPr>
        <p:txBody>
          <a:bodyPr/>
          <a:lstStyle/>
          <a:p>
            <a:endParaRPr lang="es-CO"/>
          </a:p>
        </p:txBody>
      </p:sp>
      <p:sp>
        <p:nvSpPr>
          <p:cNvPr id="3" name="2 Marcador de pie de página"/>
          <p:cNvSpPr>
            <a:spLocks noGrp="1"/>
          </p:cNvSpPr>
          <p:nvPr>
            <p:ph type="ftr" sz="quarter" idx="11"/>
          </p:nvPr>
        </p:nvSpPr>
        <p:spPr>
          <a:xfrm>
            <a:off x="4165600" y="6356351"/>
            <a:ext cx="3860800" cy="365125"/>
          </a:xfrm>
          <a:prstGeom prst="rect">
            <a:avLst/>
          </a:prstGeom>
        </p:spPr>
        <p:txBody>
          <a:bodyPr/>
          <a:lstStyle/>
          <a:p>
            <a:endParaRPr lang="es-CO"/>
          </a:p>
        </p:txBody>
      </p:sp>
      <p:sp>
        <p:nvSpPr>
          <p:cNvPr id="4" name="3 Marcador de número de diapositiva"/>
          <p:cNvSpPr>
            <a:spLocks noGrp="1"/>
          </p:cNvSpPr>
          <p:nvPr>
            <p:ph type="sldNum" sz="quarter" idx="12"/>
          </p:nvPr>
        </p:nvSpPr>
        <p:spPr>
          <a:xfrm>
            <a:off x="8737600" y="6356351"/>
            <a:ext cx="2844800" cy="215444"/>
          </a:xfrm>
          <a:prstGeom prst="rect">
            <a:avLst/>
          </a:prstGeom>
        </p:spPr>
        <p:txBody>
          <a:bodyPr/>
          <a:lstStyle/>
          <a:p>
            <a:fld id="{48E86D6E-B7A6-4D04-8671-7ECD29F30E0D}" type="slidenum">
              <a:rPr lang="es-CO" smtClean="0"/>
              <a:pPr/>
              <a:t>‹Nº›</a:t>
            </a:fld>
            <a:endParaRPr lang="es-CO"/>
          </a:p>
        </p:txBody>
      </p:sp>
    </p:spTree>
    <p:extLst>
      <p:ext uri="{BB962C8B-B14F-4D97-AF65-F5344CB8AC3E}">
        <p14:creationId xmlns:p14="http://schemas.microsoft.com/office/powerpoint/2010/main" val="66383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editar el estilo de subtítulo del patrón</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2763217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contenido 2"/>
          <p:cNvSpPr>
            <a:spLocks noGrp="1"/>
          </p:cNvSpPr>
          <p:nvPr>
            <p:ph idx="1"/>
          </p:nvPr>
        </p:nvSpPr>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74E2BBBB-2687-4511-8DDE-91500DE34C44}" type="slidenum">
              <a:rPr lang="es-ES" smtClean="0"/>
              <a:t>‹Nº›</a:t>
            </a:fld>
            <a:endParaRPr lang="es-ES"/>
          </a:p>
        </p:txBody>
      </p:sp>
    </p:spTree>
    <p:extLst>
      <p:ext uri="{BB962C8B-B14F-4D97-AF65-F5344CB8AC3E}">
        <p14:creationId xmlns:p14="http://schemas.microsoft.com/office/powerpoint/2010/main" val="24539618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image" Target="../media/image2.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8924084" y="5994512"/>
            <a:ext cx="3213644" cy="789367"/>
          </a:xfrm>
          <a:prstGeom prst="rect">
            <a:avLst/>
          </a:prstGeom>
          <a:blipFill>
            <a:blip r:embed="rId9" cstate="print"/>
            <a:stretch>
              <a:fillRect/>
            </a:stretch>
          </a:blipFill>
        </p:spPr>
        <p:txBody>
          <a:bodyPr wrap="square" lIns="0" tIns="0" rIns="0" bIns="0" rtlCol="0"/>
          <a:lstStyle/>
          <a:p>
            <a:endParaRPr/>
          </a:p>
        </p:txBody>
      </p:sp>
      <p:sp>
        <p:nvSpPr>
          <p:cNvPr id="17" name="bg object 17"/>
          <p:cNvSpPr/>
          <p:nvPr/>
        </p:nvSpPr>
        <p:spPr>
          <a:xfrm>
            <a:off x="6211823" y="6517385"/>
            <a:ext cx="1611630" cy="340995"/>
          </a:xfrm>
          <a:custGeom>
            <a:avLst/>
            <a:gdLst/>
            <a:ahLst/>
            <a:cxnLst/>
            <a:rect l="l" t="t" r="r" b="b"/>
            <a:pathLst>
              <a:path w="1611629" h="340995">
                <a:moveTo>
                  <a:pt x="1611629" y="0"/>
                </a:moveTo>
                <a:lnTo>
                  <a:pt x="0" y="0"/>
                </a:lnTo>
                <a:lnTo>
                  <a:pt x="0" y="340613"/>
                </a:lnTo>
                <a:lnTo>
                  <a:pt x="1611629" y="340613"/>
                </a:lnTo>
                <a:lnTo>
                  <a:pt x="1611629" y="0"/>
                </a:lnTo>
                <a:close/>
              </a:path>
            </a:pathLst>
          </a:custGeom>
          <a:solidFill>
            <a:srgbClr val="7E7E7E">
              <a:alpha val="56077"/>
            </a:srgbClr>
          </a:solidFill>
        </p:spPr>
        <p:txBody>
          <a:bodyPr wrap="square" lIns="0" tIns="0" rIns="0" bIns="0" rtlCol="0"/>
          <a:lstStyle/>
          <a:p>
            <a:endParaRPr/>
          </a:p>
        </p:txBody>
      </p:sp>
      <p:sp>
        <p:nvSpPr>
          <p:cNvPr id="18" name="bg object 18"/>
          <p:cNvSpPr/>
          <p:nvPr/>
        </p:nvSpPr>
        <p:spPr>
          <a:xfrm>
            <a:off x="0" y="6517385"/>
            <a:ext cx="6212205" cy="340995"/>
          </a:xfrm>
          <a:custGeom>
            <a:avLst/>
            <a:gdLst/>
            <a:ahLst/>
            <a:cxnLst/>
            <a:rect l="l" t="t" r="r" b="b"/>
            <a:pathLst>
              <a:path w="6212205" h="340995">
                <a:moveTo>
                  <a:pt x="6211824" y="0"/>
                </a:moveTo>
                <a:lnTo>
                  <a:pt x="0" y="0"/>
                </a:lnTo>
                <a:lnTo>
                  <a:pt x="0" y="340613"/>
                </a:lnTo>
                <a:lnTo>
                  <a:pt x="6211824" y="340613"/>
                </a:lnTo>
                <a:lnTo>
                  <a:pt x="6211824" y="0"/>
                </a:lnTo>
                <a:close/>
              </a:path>
            </a:pathLst>
          </a:custGeom>
          <a:solidFill>
            <a:srgbClr val="642531"/>
          </a:solidFill>
        </p:spPr>
        <p:txBody>
          <a:bodyPr wrap="square" lIns="0" tIns="0" rIns="0" bIns="0" rtlCol="0"/>
          <a:lstStyle/>
          <a:p>
            <a:endParaRPr/>
          </a:p>
        </p:txBody>
      </p:sp>
      <p:sp>
        <p:nvSpPr>
          <p:cNvPr id="2" name="Holder 2"/>
          <p:cNvSpPr>
            <a:spLocks noGrp="1"/>
          </p:cNvSpPr>
          <p:nvPr>
            <p:ph type="title"/>
          </p:nvPr>
        </p:nvSpPr>
        <p:spPr>
          <a:xfrm>
            <a:off x="2447544" y="2968751"/>
            <a:ext cx="7296911" cy="1000760"/>
          </a:xfrm>
          <a:prstGeom prst="rect">
            <a:avLst/>
          </a:prstGeom>
        </p:spPr>
        <p:txBody>
          <a:bodyPr wrap="square" lIns="0" tIns="0" rIns="0" bIns="0">
            <a:spAutoFit/>
          </a:bodyPr>
          <a:lstStyle>
            <a:lvl1pPr>
              <a:defRPr sz="2550" b="0" i="0">
                <a:solidFill>
                  <a:schemeClr val="tx1"/>
                </a:solidFill>
                <a:latin typeface="Carlito"/>
                <a:cs typeface="Carlito"/>
              </a:defRPr>
            </a:lvl1pPr>
          </a:lstStyle>
          <a:p>
            <a:endParaRPr/>
          </a:p>
        </p:txBody>
      </p:sp>
      <p:sp>
        <p:nvSpPr>
          <p:cNvPr id="3" name="Holder 3"/>
          <p:cNvSpPr>
            <a:spLocks noGrp="1"/>
          </p:cNvSpPr>
          <p:nvPr>
            <p:ph type="body" idx="1"/>
          </p:nvPr>
        </p:nvSpPr>
        <p:spPr>
          <a:xfrm>
            <a:off x="379222" y="3357117"/>
            <a:ext cx="11433555" cy="1883410"/>
          </a:xfrm>
          <a:prstGeom prst="rect">
            <a:avLst/>
          </a:prstGeom>
        </p:spPr>
        <p:txBody>
          <a:bodyPr wrap="square" lIns="0" tIns="0" rIns="0" bIns="0">
            <a:spAutoFit/>
          </a:bodyPr>
          <a:lstStyle>
            <a:lvl1pPr>
              <a:defRPr b="0" i="0">
                <a:solidFill>
                  <a:schemeClr val="tx1"/>
                </a:solidFill>
              </a:defRPr>
            </a:lvl1pPr>
          </a:lstStyle>
          <a:p>
            <a:endParaRPr/>
          </a:p>
        </p:txBody>
      </p:sp>
      <p:sp>
        <p:nvSpPr>
          <p:cNvPr id="6" name="Holder 6"/>
          <p:cNvSpPr>
            <a:spLocks noGrp="1"/>
          </p:cNvSpPr>
          <p:nvPr>
            <p:ph type="sldNum" sz="quarter" idx="7"/>
          </p:nvPr>
        </p:nvSpPr>
        <p:spPr>
          <a:xfrm>
            <a:off x="6428740" y="6600380"/>
            <a:ext cx="256540" cy="203200"/>
          </a:xfrm>
          <a:prstGeom prst="rect">
            <a:avLst/>
          </a:prstGeom>
        </p:spPr>
        <p:txBody>
          <a:bodyPr wrap="square" lIns="0" tIns="0" rIns="0" bIns="0">
            <a:spAutoFit/>
          </a:bodyPr>
          <a:lstStyle>
            <a:lvl1pPr>
              <a:defRPr sz="1400" b="0" i="0">
                <a:solidFill>
                  <a:schemeClr val="tx1"/>
                </a:solidFill>
                <a:latin typeface="Carlito"/>
                <a:cs typeface="Carlito"/>
              </a:defRPr>
            </a:lvl1pPr>
          </a:lstStyle>
          <a:p>
            <a:pPr marL="38100">
              <a:lnSpc>
                <a:spcPts val="1430"/>
              </a:lnSpc>
            </a:pPr>
            <a:fld id="{81D60167-4931-47E6-BA6A-407CBD079E47}" type="slidenum">
              <a:rPr spc="-5" dirty="0"/>
              <a:t>‹Nº›</a:t>
            </a:fld>
            <a:endParaRPr spc="-5" dirty="0"/>
          </a:p>
        </p:txBody>
      </p:sp>
      <p:sp>
        <p:nvSpPr>
          <p:cNvPr id="10" name="TextBox 9">
            <a:extLst>
              <a:ext uri="{FF2B5EF4-FFF2-40B4-BE49-F238E27FC236}">
                <a16:creationId xmlns:a16="http://schemas.microsoft.com/office/drawing/2014/main" id="{36C5A17B-512D-4A0B-B183-5277FCA4CCBE}"/>
              </a:ext>
            </a:extLst>
          </p:cNvPr>
          <p:cNvSpPr txBox="1"/>
          <p:nvPr userDrawn="1"/>
        </p:nvSpPr>
        <p:spPr>
          <a:xfrm>
            <a:off x="16764" y="6570101"/>
            <a:ext cx="2993127" cy="287899"/>
          </a:xfrm>
          <a:prstGeom prst="rect">
            <a:avLst/>
          </a:prstGeom>
          <a:noFill/>
        </p:spPr>
        <p:txBody>
          <a:bodyPr wrap="none" rtlCol="0">
            <a:spAutoFit/>
          </a:bodyPr>
          <a:lstStyle/>
          <a:p>
            <a:pPr marL="12700">
              <a:lnSpc>
                <a:spcPts val="1430"/>
              </a:lnSpc>
            </a:pPr>
            <a:r>
              <a:rPr lang="es-MX" sz="1600" b="1" spc="-30" dirty="0">
                <a:solidFill>
                  <a:schemeClr val="bg1"/>
                </a:solidFill>
              </a:rPr>
              <a:t>F</a:t>
            </a:r>
            <a:r>
              <a:rPr lang="es-MX" sz="1200" b="1" spc="-30" dirty="0">
                <a:solidFill>
                  <a:schemeClr val="bg1"/>
                </a:solidFill>
              </a:rPr>
              <a:t>ACULTAD </a:t>
            </a:r>
            <a:r>
              <a:rPr lang="es-MX" sz="1200" b="1" spc="10" dirty="0">
                <a:solidFill>
                  <a:schemeClr val="bg1"/>
                </a:solidFill>
              </a:rPr>
              <a:t>DE </a:t>
            </a:r>
            <a:r>
              <a:rPr lang="es-MX" sz="1600" b="1" spc="5" dirty="0">
                <a:solidFill>
                  <a:schemeClr val="bg1"/>
                </a:solidFill>
              </a:rPr>
              <a:t>M</a:t>
            </a:r>
            <a:r>
              <a:rPr lang="es-MX" sz="1200" b="1" spc="5" dirty="0">
                <a:solidFill>
                  <a:schemeClr val="bg1"/>
                </a:solidFill>
              </a:rPr>
              <a:t>INAS </a:t>
            </a:r>
            <a:r>
              <a:rPr lang="es-MX" sz="1600" b="1" spc="-85" dirty="0">
                <a:solidFill>
                  <a:schemeClr val="bg1"/>
                </a:solidFill>
                <a:latin typeface="Arial"/>
                <a:cs typeface="Arial"/>
              </a:rPr>
              <a:t>– </a:t>
            </a:r>
            <a:r>
              <a:rPr lang="es-MX" sz="1600" b="1" spc="5" dirty="0">
                <a:solidFill>
                  <a:schemeClr val="bg1"/>
                </a:solidFill>
              </a:rPr>
              <a:t>S</a:t>
            </a:r>
            <a:r>
              <a:rPr lang="es-MX" sz="1200" b="1" spc="5" dirty="0">
                <a:solidFill>
                  <a:schemeClr val="bg1"/>
                </a:solidFill>
              </a:rPr>
              <a:t>EDE</a:t>
            </a:r>
            <a:r>
              <a:rPr lang="es-MX" sz="1200" b="1" spc="229" dirty="0">
                <a:solidFill>
                  <a:schemeClr val="bg1"/>
                </a:solidFill>
              </a:rPr>
              <a:t> </a:t>
            </a:r>
            <a:r>
              <a:rPr lang="es-MX" sz="1600" b="1" spc="5" dirty="0">
                <a:solidFill>
                  <a:schemeClr val="bg1"/>
                </a:solidFill>
              </a:rPr>
              <a:t>M</a:t>
            </a:r>
            <a:r>
              <a:rPr lang="es-MX" sz="1200" b="1" spc="5" dirty="0">
                <a:solidFill>
                  <a:schemeClr val="bg1"/>
                </a:solidFill>
              </a:rPr>
              <a:t>EDELLÍN</a:t>
            </a:r>
            <a:endParaRPr lang="es-MX" sz="1600" b="1" dirty="0">
              <a:solidFill>
                <a:schemeClr val="bg1"/>
              </a:solidFill>
              <a:latin typeface="Arial"/>
              <a:cs typeface="Aria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95" r:id="rId7"/>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E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E2BBBB-2687-4511-8DDE-91500DE34C44}" type="slidenum">
              <a:rPr lang="es-ES" smtClean="0"/>
              <a:t>‹Nº›</a:t>
            </a:fld>
            <a:endParaRPr lang="es-ES"/>
          </a:p>
        </p:txBody>
      </p:sp>
    </p:spTree>
    <p:extLst>
      <p:ext uri="{BB962C8B-B14F-4D97-AF65-F5344CB8AC3E}">
        <p14:creationId xmlns:p14="http://schemas.microsoft.com/office/powerpoint/2010/main" val="748810572"/>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Imagen 8"/>
          <p:cNvPicPr>
            <a:picLocks noChangeAspect="1"/>
          </p:cNvPicPr>
          <p:nvPr userDrawn="1"/>
        </p:nvPicPr>
        <p:blipFill>
          <a:blip r:embed="rId14"/>
          <a:stretch>
            <a:fillRect/>
          </a:stretch>
        </p:blipFill>
        <p:spPr>
          <a:xfrm>
            <a:off x="0" y="2"/>
            <a:ext cx="12255499" cy="6857999"/>
          </a:xfrm>
          <a:prstGeom prst="rect">
            <a:avLst/>
          </a:prstGeom>
        </p:spPr>
      </p:pic>
    </p:spTree>
    <p:extLst>
      <p:ext uri="{BB962C8B-B14F-4D97-AF65-F5344CB8AC3E}">
        <p14:creationId xmlns:p14="http://schemas.microsoft.com/office/powerpoint/2010/main" val="3866673692"/>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png"/><Relationship Id="rId7"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7.png"/><Relationship Id="rId5" Type="http://schemas.openxmlformats.org/officeDocument/2006/relationships/image" Target="../media/image22.png"/><Relationship Id="rId10"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notesSlide" Target="../notesSlides/notesSlide14.xml"/><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png"/><Relationship Id="rId7"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hyperlink" Target="https://drive.google.com/drive/folders/1q3O-swigCxaKn30FTEjjc7VPjWkk0eKO?usp=drive_link"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jwbranch@unal.edu.co"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23.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6.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png"/><Relationship Id="rId7"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6.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6.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notesSlide" Target="../notesSlides/notesSlide32.xml"/><Relationship Id="rId7" Type="http://schemas.openxmlformats.org/officeDocument/2006/relationships/image" Target="../media/image44.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43.wmf"/></Relationships>
</file>

<file path=ppt/slides/_rels/slide3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notesSlide" Target="../notesSlides/notesSlide35.xml"/><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2.wdp"/><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6.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6.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png"/><Relationship Id="rId7"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6.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6.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notesSlide" Target="../notesSlides/notesSlide45.xml"/><Relationship Id="rId7"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png"/><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4.png"/><Relationship Id="rId7"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65.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png"/><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7" Type="http://schemas.microsoft.com/office/2007/relationships/hdphoto" Target="../media/hdphoto3.wdp"/><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png"/><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6.png"/><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png"/><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74.wmf"/><Relationship Id="rId3" Type="http://schemas.openxmlformats.org/officeDocument/2006/relationships/notesSlide" Target="../notesSlides/notesSlide53.xml"/><Relationship Id="rId7"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5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png"/><Relationship Id="rId7" Type="http://schemas.openxmlformats.org/officeDocument/2006/relationships/image" Target="../media/image77.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6.png"/></Relationships>
</file>

<file path=ppt/slides/_rels/slide57.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png"/><Relationship Id="rId7" Type="http://schemas.openxmlformats.org/officeDocument/2006/relationships/image" Target="../media/image80.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6.png"/><Relationship Id="rId4" Type="http://schemas.openxmlformats.org/officeDocument/2006/relationships/image" Target="../media/image5.png"/></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6.png"/><Relationship Id="rId4" Type="http://schemas.openxmlformats.org/officeDocument/2006/relationships/image" Target="../media/image5.png"/></Relationships>
</file>

<file path=ppt/slides/_rels/slide59.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4.png"/><Relationship Id="rId7"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4.png"/><Relationship Id="rId7" Type="http://schemas.openxmlformats.org/officeDocument/2006/relationships/image" Target="../media/image86.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4.png"/><Relationship Id="rId11" Type="http://schemas.openxmlformats.org/officeDocument/2006/relationships/image" Target="../media/image85.png"/><Relationship Id="rId5" Type="http://schemas.openxmlformats.org/officeDocument/2006/relationships/image" Target="../media/image83.png"/><Relationship Id="rId10" Type="http://schemas.openxmlformats.org/officeDocument/2006/relationships/image" Target="../media/image89.png"/><Relationship Id="rId4" Type="http://schemas.openxmlformats.org/officeDocument/2006/relationships/image" Target="../media/image6.png"/><Relationship Id="rId9"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6.png"/><Relationship Id="rId4" Type="http://schemas.openxmlformats.org/officeDocument/2006/relationships/image" Target="../media/image5.png"/></Relationships>
</file>

<file path=ppt/slides/_rels/slide62.xml.rels><?xml version="1.0" encoding="UTF-8" standalone="yes"?>
<Relationships xmlns="http://schemas.openxmlformats.org/package/2006/relationships"><Relationship Id="rId8" Type="http://schemas.openxmlformats.org/officeDocument/2006/relationships/image" Target="../media/image91.wmf"/><Relationship Id="rId3" Type="http://schemas.openxmlformats.org/officeDocument/2006/relationships/notesSlide" Target="../notesSlides/notesSlide60.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4.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61.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6.png"/><Relationship Id="rId10" Type="http://schemas.openxmlformats.org/officeDocument/2006/relationships/image" Target="../media/image96.png"/><Relationship Id="rId4" Type="http://schemas.openxmlformats.org/officeDocument/2006/relationships/image" Target="../media/image5.png"/><Relationship Id="rId9" Type="http://schemas.openxmlformats.org/officeDocument/2006/relationships/image" Target="../media/image95.png"/></Relationships>
</file>

<file path=ppt/slides/_rels/slide6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5.xml.rels><?xml version="1.0" encoding="UTF-8" standalone="yes"?>
<Relationships xmlns="http://schemas.openxmlformats.org/package/2006/relationships"><Relationship Id="rId8" Type="http://schemas.openxmlformats.org/officeDocument/2006/relationships/image" Target="../media/image99.wmf"/><Relationship Id="rId3" Type="http://schemas.openxmlformats.org/officeDocument/2006/relationships/notesSlide" Target="../notesSlides/notesSlide63.xml"/><Relationship Id="rId7"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1.png"/><Relationship Id="rId4" Type="http://schemas.openxmlformats.org/officeDocument/2006/relationships/image" Target="../media/image4.png"/><Relationship Id="rId9" Type="http://schemas.openxmlformats.org/officeDocument/2006/relationships/image" Target="../media/image100.png"/></Relationships>
</file>

<file path=ppt/slides/_rels/slide6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4.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6.png"/><Relationship Id="rId4" Type="http://schemas.openxmlformats.org/officeDocument/2006/relationships/image" Target="../media/image5.png"/></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6.png"/><Relationship Id="rId4" Type="http://schemas.openxmlformats.org/officeDocument/2006/relationships/image" Target="../media/image5.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6.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png"/><Relationship Id="rId4" Type="http://schemas.openxmlformats.org/officeDocument/2006/relationships/image" Target="../media/image5.png"/></Relationships>
</file>

<file path=ppt/slides/_rels/slide71.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4.png"/><Relationship Id="rId7" Type="http://schemas.openxmlformats.org/officeDocument/2006/relationships/image" Target="../media/image107.png"/><Relationship Id="rId2" Type="http://schemas.openxmlformats.org/officeDocument/2006/relationships/notesSlide" Target="../notesSlides/notesSlide6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6.png"/><Relationship Id="rId4" Type="http://schemas.openxmlformats.org/officeDocument/2006/relationships/image" Target="../media/image5.png"/></Relationships>
</file>

<file path=ppt/slides/_rels/slide72.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4.png"/><Relationship Id="rId7" Type="http://schemas.openxmlformats.org/officeDocument/2006/relationships/image" Target="../media/image110.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09.png"/><Relationship Id="rId5" Type="http://schemas.openxmlformats.org/officeDocument/2006/relationships/image" Target="../media/image6.png"/><Relationship Id="rId4" Type="http://schemas.openxmlformats.org/officeDocument/2006/relationships/image" Target="../media/image5.png"/></Relationships>
</file>

<file path=ppt/slides/_rels/slide7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13.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6.png"/><Relationship Id="rId4" Type="http://schemas.openxmlformats.org/officeDocument/2006/relationships/image" Target="../media/image5.png"/></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3.xml"/><Relationship Id="rId7" Type="http://schemas.openxmlformats.org/officeDocument/2006/relationships/image" Target="../media/image114.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image" Target="../media/image6.png"/><Relationship Id="rId4" Type="http://schemas.openxmlformats.org/officeDocument/2006/relationships/image" Target="../media/image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6.png"/></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6.pn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6.xml"/><Relationship Id="rId7" Type="http://schemas.openxmlformats.org/officeDocument/2006/relationships/image" Target="../media/image119.w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6.png"/><Relationship Id="rId4" Type="http://schemas.openxmlformats.org/officeDocument/2006/relationships/image" Target="../media/image4.png"/></Relationships>
</file>

<file path=ppt/slides/_rels/slide7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5.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7.png"/><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8.xml"/><Relationship Id="rId1" Type="http://schemas.openxmlformats.org/officeDocument/2006/relationships/slideLayout" Target="../slideLayouts/slideLayout2.xml"/><Relationship Id="rId6" Type="http://schemas.openxmlformats.org/officeDocument/2006/relationships/image" Target="../media/image121.png"/><Relationship Id="rId5" Type="http://schemas.openxmlformats.org/officeDocument/2006/relationships/image" Target="../media/image117.png"/><Relationship Id="rId4" Type="http://schemas.openxmlformats.org/officeDocument/2006/relationships/image" Target="../media/image6.png"/></Relationships>
</file>

<file path=ppt/slides/_rels/slide8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79.xml"/><Relationship Id="rId7" Type="http://schemas.openxmlformats.org/officeDocument/2006/relationships/image" Target="../media/image122.w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1.bin"/><Relationship Id="rId11" Type="http://schemas.openxmlformats.org/officeDocument/2006/relationships/image" Target="../media/image124.wmf"/><Relationship Id="rId5" Type="http://schemas.openxmlformats.org/officeDocument/2006/relationships/image" Target="../media/image6.png"/><Relationship Id="rId10" Type="http://schemas.openxmlformats.org/officeDocument/2006/relationships/oleObject" Target="../embeddings/oleObject13.bin"/><Relationship Id="rId4" Type="http://schemas.openxmlformats.org/officeDocument/2006/relationships/image" Target="../media/image4.png"/><Relationship Id="rId9" Type="http://schemas.openxmlformats.org/officeDocument/2006/relationships/image" Target="../media/image123.wmf"/></Relationships>
</file>

<file path=ppt/slides/_rels/slide82.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4.png"/><Relationship Id="rId7" Type="http://schemas.openxmlformats.org/officeDocument/2006/relationships/image" Target="../media/image127.png"/><Relationship Id="rId2" Type="http://schemas.openxmlformats.org/officeDocument/2006/relationships/notesSlide" Target="../notesSlides/notesSlide80.xml"/><Relationship Id="rId1" Type="http://schemas.openxmlformats.org/officeDocument/2006/relationships/slideLayout" Target="../slideLayouts/slideLayout2.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6.png"/></Relationships>
</file>

<file path=ppt/slides/_rels/slide83.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4.png"/><Relationship Id="rId7"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6.png"/></Relationships>
</file>

<file path=ppt/slides/_rels/slide8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6.png"/></Relationships>
</file>

<file path=ppt/slides/_rels/slide8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4.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6.png"/></Relationships>
</file>

<file path=ppt/slides/_rels/slide8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diagramColors" Target="../diagrams/colors1.xml"/><Relationship Id="rId3" Type="http://schemas.openxmlformats.org/officeDocument/2006/relationships/image" Target="../media/image11.jpeg"/><Relationship Id="rId7" Type="http://schemas.openxmlformats.org/officeDocument/2006/relationships/image" Target="../media/image15.png"/><Relationship Id="rId12" Type="http://schemas.openxmlformats.org/officeDocument/2006/relationships/diagramQuickStyle" Target="../diagrams/quickStyle1.xml"/><Relationship Id="rId2" Type="http://schemas.openxmlformats.org/officeDocument/2006/relationships/notesSlide" Target="../notesSlides/notesSlide7.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diagramLayout" Target="../diagrams/layout1.xml"/><Relationship Id="rId5" Type="http://schemas.openxmlformats.org/officeDocument/2006/relationships/image" Target="../media/image13.png"/><Relationship Id="rId15" Type="http://schemas.openxmlformats.org/officeDocument/2006/relationships/image" Target="../media/image17.png"/><Relationship Id="rId10" Type="http://schemas.openxmlformats.org/officeDocument/2006/relationships/diagramData" Target="../diagrams/data1.xml"/><Relationship Id="rId4" Type="http://schemas.openxmlformats.org/officeDocument/2006/relationships/image" Target="../media/image12.png"/><Relationship Id="rId9" Type="http://schemas.openxmlformats.org/officeDocument/2006/relationships/image" Target="../media/image16.png"/><Relationship Id="rId14"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69172A"/>
          </a:solidFill>
        </p:spPr>
        <p:txBody>
          <a:bodyPr wrap="square" lIns="0" tIns="0" rIns="0" bIns="0" rtlCol="0"/>
          <a:lstStyle/>
          <a:p>
            <a:endParaRPr/>
          </a:p>
        </p:txBody>
      </p:sp>
      <p:sp>
        <p:nvSpPr>
          <p:cNvPr id="3" name="object 3"/>
          <p:cNvSpPr/>
          <p:nvPr/>
        </p:nvSpPr>
        <p:spPr>
          <a:xfrm>
            <a:off x="5481546" y="3055879"/>
            <a:ext cx="2007235" cy="170815"/>
          </a:xfrm>
          <a:custGeom>
            <a:avLst/>
            <a:gdLst/>
            <a:ahLst/>
            <a:cxnLst/>
            <a:rect l="l" t="t" r="r" b="b"/>
            <a:pathLst>
              <a:path w="2007234" h="170814">
                <a:moveTo>
                  <a:pt x="32376" y="2009"/>
                </a:moveTo>
                <a:lnTo>
                  <a:pt x="0" y="2009"/>
                </a:lnTo>
                <a:lnTo>
                  <a:pt x="0" y="113119"/>
                </a:lnTo>
                <a:lnTo>
                  <a:pt x="5028" y="138015"/>
                </a:lnTo>
                <a:lnTo>
                  <a:pt x="19168" y="156024"/>
                </a:lnTo>
                <a:lnTo>
                  <a:pt x="41007" y="166963"/>
                </a:lnTo>
                <a:lnTo>
                  <a:pt x="69128" y="170649"/>
                </a:lnTo>
                <a:lnTo>
                  <a:pt x="102816" y="166314"/>
                </a:lnTo>
                <a:lnTo>
                  <a:pt x="126379" y="153797"/>
                </a:lnTo>
                <a:lnTo>
                  <a:pt x="131180" y="146874"/>
                </a:lnTo>
                <a:lnTo>
                  <a:pt x="79920" y="146874"/>
                </a:lnTo>
                <a:lnTo>
                  <a:pt x="59725" y="144828"/>
                </a:lnTo>
                <a:lnTo>
                  <a:pt x="44800" y="137941"/>
                </a:lnTo>
                <a:lnTo>
                  <a:pt x="35549" y="125089"/>
                </a:lnTo>
                <a:lnTo>
                  <a:pt x="32376" y="105149"/>
                </a:lnTo>
                <a:lnTo>
                  <a:pt x="32376" y="2009"/>
                </a:lnTo>
                <a:close/>
              </a:path>
              <a:path w="2007234" h="170814">
                <a:moveTo>
                  <a:pt x="144746" y="2009"/>
                </a:moveTo>
                <a:lnTo>
                  <a:pt x="114484" y="2009"/>
                </a:lnTo>
                <a:lnTo>
                  <a:pt x="114484" y="113119"/>
                </a:lnTo>
                <a:lnTo>
                  <a:pt x="112119" y="128452"/>
                </a:lnTo>
                <a:lnTo>
                  <a:pt x="105296" y="138937"/>
                </a:lnTo>
                <a:lnTo>
                  <a:pt x="94427" y="144952"/>
                </a:lnTo>
                <a:lnTo>
                  <a:pt x="79920" y="146874"/>
                </a:lnTo>
                <a:lnTo>
                  <a:pt x="131180" y="146874"/>
                </a:lnTo>
                <a:lnTo>
                  <a:pt x="140222" y="133834"/>
                </a:lnTo>
                <a:lnTo>
                  <a:pt x="144746" y="107158"/>
                </a:lnTo>
                <a:lnTo>
                  <a:pt x="144746" y="2009"/>
                </a:lnTo>
                <a:close/>
              </a:path>
              <a:path w="2007234" h="170814">
                <a:moveTo>
                  <a:pt x="284963" y="45676"/>
                </a:moveTo>
                <a:lnTo>
                  <a:pt x="248439" y="45676"/>
                </a:lnTo>
                <a:lnTo>
                  <a:pt x="345641" y="170649"/>
                </a:lnTo>
                <a:lnTo>
                  <a:pt x="371601" y="164689"/>
                </a:lnTo>
                <a:lnTo>
                  <a:pt x="371601" y="125040"/>
                </a:lnTo>
                <a:lnTo>
                  <a:pt x="343527" y="125040"/>
                </a:lnTo>
                <a:lnTo>
                  <a:pt x="284963" y="45676"/>
                </a:lnTo>
                <a:close/>
              </a:path>
              <a:path w="2007234" h="170814">
                <a:moveTo>
                  <a:pt x="252741" y="2009"/>
                </a:moveTo>
                <a:lnTo>
                  <a:pt x="220364" y="2009"/>
                </a:lnTo>
                <a:lnTo>
                  <a:pt x="220364" y="166698"/>
                </a:lnTo>
                <a:lnTo>
                  <a:pt x="248439" y="166698"/>
                </a:lnTo>
                <a:lnTo>
                  <a:pt x="248439" y="45676"/>
                </a:lnTo>
                <a:lnTo>
                  <a:pt x="284963" y="45676"/>
                </a:lnTo>
                <a:lnTo>
                  <a:pt x="252741" y="2009"/>
                </a:lnTo>
                <a:close/>
              </a:path>
              <a:path w="2007234" h="170814">
                <a:moveTo>
                  <a:pt x="371601" y="2009"/>
                </a:moveTo>
                <a:lnTo>
                  <a:pt x="343527" y="2009"/>
                </a:lnTo>
                <a:lnTo>
                  <a:pt x="343527" y="125040"/>
                </a:lnTo>
                <a:lnTo>
                  <a:pt x="371601" y="125040"/>
                </a:lnTo>
                <a:lnTo>
                  <a:pt x="371601" y="2009"/>
                </a:lnTo>
                <a:close/>
              </a:path>
              <a:path w="2007234" h="170814">
                <a:moveTo>
                  <a:pt x="481783" y="2009"/>
                </a:moveTo>
                <a:lnTo>
                  <a:pt x="449407" y="2009"/>
                </a:lnTo>
                <a:lnTo>
                  <a:pt x="449407" y="166698"/>
                </a:lnTo>
                <a:lnTo>
                  <a:pt x="481783" y="166698"/>
                </a:lnTo>
                <a:lnTo>
                  <a:pt x="481783" y="2009"/>
                </a:lnTo>
                <a:close/>
              </a:path>
              <a:path w="2007234" h="170814">
                <a:moveTo>
                  <a:pt x="572569" y="0"/>
                </a:moveTo>
                <a:lnTo>
                  <a:pt x="540119" y="3951"/>
                </a:lnTo>
                <a:lnTo>
                  <a:pt x="607133" y="170649"/>
                </a:lnTo>
                <a:lnTo>
                  <a:pt x="637322" y="164689"/>
                </a:lnTo>
                <a:lnTo>
                  <a:pt x="649971" y="134952"/>
                </a:lnTo>
                <a:lnTo>
                  <a:pt x="624415" y="134952"/>
                </a:lnTo>
                <a:lnTo>
                  <a:pt x="572569" y="0"/>
                </a:lnTo>
                <a:close/>
              </a:path>
              <a:path w="2007234" h="170814">
                <a:moveTo>
                  <a:pt x="706523" y="2009"/>
                </a:moveTo>
                <a:lnTo>
                  <a:pt x="674074" y="2009"/>
                </a:lnTo>
                <a:lnTo>
                  <a:pt x="624415" y="134952"/>
                </a:lnTo>
                <a:lnTo>
                  <a:pt x="649971" y="134952"/>
                </a:lnTo>
                <a:lnTo>
                  <a:pt x="706523" y="2009"/>
                </a:lnTo>
                <a:close/>
              </a:path>
              <a:path w="2007234" h="170814">
                <a:moveTo>
                  <a:pt x="875042" y="2009"/>
                </a:moveTo>
                <a:lnTo>
                  <a:pt x="764859" y="2009"/>
                </a:lnTo>
                <a:lnTo>
                  <a:pt x="764859" y="166698"/>
                </a:lnTo>
                <a:lnTo>
                  <a:pt x="877156" y="166698"/>
                </a:lnTo>
                <a:lnTo>
                  <a:pt x="881532" y="144864"/>
                </a:lnTo>
                <a:lnTo>
                  <a:pt x="795048" y="144864"/>
                </a:lnTo>
                <a:lnTo>
                  <a:pt x="795048" y="91285"/>
                </a:lnTo>
                <a:lnTo>
                  <a:pt x="864250" y="91285"/>
                </a:lnTo>
                <a:lnTo>
                  <a:pt x="866364" y="71461"/>
                </a:lnTo>
                <a:lnTo>
                  <a:pt x="795048" y="71461"/>
                </a:lnTo>
                <a:lnTo>
                  <a:pt x="795048" y="23842"/>
                </a:lnTo>
                <a:lnTo>
                  <a:pt x="872854" y="23842"/>
                </a:lnTo>
                <a:lnTo>
                  <a:pt x="875042" y="2009"/>
                </a:lnTo>
                <a:close/>
              </a:path>
              <a:path w="2007234" h="170814">
                <a:moveTo>
                  <a:pt x="1004621" y="2009"/>
                </a:moveTo>
                <a:lnTo>
                  <a:pt x="941982" y="2009"/>
                </a:lnTo>
                <a:lnTo>
                  <a:pt x="941982" y="166698"/>
                </a:lnTo>
                <a:lnTo>
                  <a:pt x="974432" y="166698"/>
                </a:lnTo>
                <a:lnTo>
                  <a:pt x="974432" y="99255"/>
                </a:lnTo>
                <a:lnTo>
                  <a:pt x="1000319" y="99255"/>
                </a:lnTo>
                <a:lnTo>
                  <a:pt x="1006809" y="97246"/>
                </a:lnTo>
                <a:lnTo>
                  <a:pt x="1036520" y="97246"/>
                </a:lnTo>
                <a:lnTo>
                  <a:pt x="1032768" y="91285"/>
                </a:lnTo>
                <a:lnTo>
                  <a:pt x="1046010" y="83007"/>
                </a:lnTo>
                <a:lnTo>
                  <a:pt x="1049613" y="79364"/>
                </a:lnTo>
                <a:lnTo>
                  <a:pt x="974432" y="79364"/>
                </a:lnTo>
                <a:lnTo>
                  <a:pt x="974432" y="23842"/>
                </a:lnTo>
                <a:lnTo>
                  <a:pt x="980922" y="21833"/>
                </a:lnTo>
                <a:lnTo>
                  <a:pt x="1057203" y="21833"/>
                </a:lnTo>
                <a:lnTo>
                  <a:pt x="1049485" y="13168"/>
                </a:lnTo>
                <a:lnTo>
                  <a:pt x="1030505" y="4892"/>
                </a:lnTo>
                <a:lnTo>
                  <a:pt x="1004621" y="2009"/>
                </a:lnTo>
                <a:close/>
              </a:path>
              <a:path w="2007234" h="170814">
                <a:moveTo>
                  <a:pt x="1036520" y="97246"/>
                </a:moveTo>
                <a:lnTo>
                  <a:pt x="1006809" y="97246"/>
                </a:lnTo>
                <a:lnTo>
                  <a:pt x="1043560" y="166698"/>
                </a:lnTo>
                <a:lnTo>
                  <a:pt x="1080239" y="166698"/>
                </a:lnTo>
                <a:lnTo>
                  <a:pt x="1036520" y="97246"/>
                </a:lnTo>
                <a:close/>
              </a:path>
              <a:path w="2007234" h="170814">
                <a:moveTo>
                  <a:pt x="1057203" y="21833"/>
                </a:moveTo>
                <a:lnTo>
                  <a:pt x="993829" y="21833"/>
                </a:lnTo>
                <a:lnTo>
                  <a:pt x="1010865" y="24006"/>
                </a:lnTo>
                <a:lnTo>
                  <a:pt x="1023033" y="30272"/>
                </a:lnTo>
                <a:lnTo>
                  <a:pt x="1030334" y="40255"/>
                </a:lnTo>
                <a:lnTo>
                  <a:pt x="1032768" y="53579"/>
                </a:lnTo>
                <a:lnTo>
                  <a:pt x="1029798" y="65152"/>
                </a:lnTo>
                <a:lnTo>
                  <a:pt x="1021967" y="73177"/>
                </a:lnTo>
                <a:lnTo>
                  <a:pt x="1010895" y="77850"/>
                </a:lnTo>
                <a:lnTo>
                  <a:pt x="998204" y="79364"/>
                </a:lnTo>
                <a:lnTo>
                  <a:pt x="1049613" y="79364"/>
                </a:lnTo>
                <a:lnTo>
                  <a:pt x="1056230" y="72675"/>
                </a:lnTo>
                <a:lnTo>
                  <a:pt x="1062814" y="59744"/>
                </a:lnTo>
                <a:lnTo>
                  <a:pt x="1065145" y="43667"/>
                </a:lnTo>
                <a:lnTo>
                  <a:pt x="1061164" y="26280"/>
                </a:lnTo>
                <a:lnTo>
                  <a:pt x="1057203" y="21833"/>
                </a:lnTo>
                <a:close/>
              </a:path>
              <a:path w="2007234" h="170814">
                <a:moveTo>
                  <a:pt x="1138575" y="138904"/>
                </a:moveTo>
                <a:lnTo>
                  <a:pt x="1134273" y="164689"/>
                </a:lnTo>
                <a:lnTo>
                  <a:pt x="1157790" y="168423"/>
                </a:lnTo>
                <a:lnTo>
                  <a:pt x="1171661" y="170001"/>
                </a:lnTo>
                <a:lnTo>
                  <a:pt x="1186119" y="170649"/>
                </a:lnTo>
                <a:lnTo>
                  <a:pt x="1217100" y="167086"/>
                </a:lnTo>
                <a:lnTo>
                  <a:pt x="1240964" y="157012"/>
                </a:lnTo>
                <a:lnTo>
                  <a:pt x="1248995" y="148816"/>
                </a:lnTo>
                <a:lnTo>
                  <a:pt x="1201287" y="148816"/>
                </a:lnTo>
                <a:lnTo>
                  <a:pt x="1184197" y="148105"/>
                </a:lnTo>
                <a:lnTo>
                  <a:pt x="1168318" y="146095"/>
                </a:lnTo>
                <a:lnTo>
                  <a:pt x="1153245" y="142967"/>
                </a:lnTo>
                <a:lnTo>
                  <a:pt x="1138575" y="138904"/>
                </a:lnTo>
                <a:close/>
              </a:path>
              <a:path w="2007234" h="170814">
                <a:moveTo>
                  <a:pt x="1203401" y="0"/>
                </a:moveTo>
                <a:lnTo>
                  <a:pt x="1176545" y="3501"/>
                </a:lnTo>
                <a:lnTo>
                  <a:pt x="1155356" y="13143"/>
                </a:lnTo>
                <a:lnTo>
                  <a:pt x="1141455" y="27633"/>
                </a:lnTo>
                <a:lnTo>
                  <a:pt x="1136461" y="45676"/>
                </a:lnTo>
                <a:lnTo>
                  <a:pt x="1139393" y="61501"/>
                </a:lnTo>
                <a:lnTo>
                  <a:pt x="1148602" y="74173"/>
                </a:lnTo>
                <a:lnTo>
                  <a:pt x="1164701" y="84988"/>
                </a:lnTo>
                <a:lnTo>
                  <a:pt x="1188307" y="95237"/>
                </a:lnTo>
                <a:lnTo>
                  <a:pt x="1209645" y="103591"/>
                </a:lnTo>
                <a:lnTo>
                  <a:pt x="1222889" y="111386"/>
                </a:lnTo>
                <a:lnTo>
                  <a:pt x="1229653" y="119545"/>
                </a:lnTo>
                <a:lnTo>
                  <a:pt x="1231549" y="128992"/>
                </a:lnTo>
                <a:lnTo>
                  <a:pt x="1228943" y="137938"/>
                </a:lnTo>
                <a:lnTo>
                  <a:pt x="1222078" y="144103"/>
                </a:lnTo>
                <a:lnTo>
                  <a:pt x="1212383" y="147668"/>
                </a:lnTo>
                <a:lnTo>
                  <a:pt x="1201287" y="148816"/>
                </a:lnTo>
                <a:lnTo>
                  <a:pt x="1248995" y="148816"/>
                </a:lnTo>
                <a:lnTo>
                  <a:pt x="1256311" y="141349"/>
                </a:lnTo>
                <a:lnTo>
                  <a:pt x="1261737" y="121022"/>
                </a:lnTo>
                <a:lnTo>
                  <a:pt x="1259343" y="106327"/>
                </a:lnTo>
                <a:lnTo>
                  <a:pt x="1250672" y="94031"/>
                </a:lnTo>
                <a:lnTo>
                  <a:pt x="1233497" y="82840"/>
                </a:lnTo>
                <a:lnTo>
                  <a:pt x="1187672" y="64268"/>
                </a:lnTo>
                <a:lnTo>
                  <a:pt x="1175628" y="57070"/>
                </a:lnTo>
                <a:lnTo>
                  <a:pt x="1168847" y="49130"/>
                </a:lnTo>
                <a:lnTo>
                  <a:pt x="1166722" y="39715"/>
                </a:lnTo>
                <a:lnTo>
                  <a:pt x="1168679" y="31578"/>
                </a:lnTo>
                <a:lnTo>
                  <a:pt x="1174279" y="25299"/>
                </a:lnTo>
                <a:lnTo>
                  <a:pt x="1183119" y="21255"/>
                </a:lnTo>
                <a:lnTo>
                  <a:pt x="1194797" y="19824"/>
                </a:lnTo>
                <a:lnTo>
                  <a:pt x="1253662" y="19824"/>
                </a:lnTo>
                <a:lnTo>
                  <a:pt x="1257435" y="5960"/>
                </a:lnTo>
                <a:lnTo>
                  <a:pt x="1246562" y="3362"/>
                </a:lnTo>
                <a:lnTo>
                  <a:pt x="1233672" y="1498"/>
                </a:lnTo>
                <a:lnTo>
                  <a:pt x="1219156" y="375"/>
                </a:lnTo>
                <a:lnTo>
                  <a:pt x="1203401" y="0"/>
                </a:lnTo>
                <a:close/>
              </a:path>
              <a:path w="2007234" h="170814">
                <a:moveTo>
                  <a:pt x="1253662" y="19824"/>
                </a:moveTo>
                <a:lnTo>
                  <a:pt x="1194797" y="19824"/>
                </a:lnTo>
                <a:lnTo>
                  <a:pt x="1210246" y="20545"/>
                </a:lnTo>
                <a:lnTo>
                  <a:pt x="1224484" y="22578"/>
                </a:lnTo>
                <a:lnTo>
                  <a:pt x="1237917" y="25729"/>
                </a:lnTo>
                <a:lnTo>
                  <a:pt x="1250945" y="29803"/>
                </a:lnTo>
                <a:lnTo>
                  <a:pt x="1253662" y="19824"/>
                </a:lnTo>
                <a:close/>
              </a:path>
              <a:path w="2007234" h="170814">
                <a:moveTo>
                  <a:pt x="1359013" y="2009"/>
                </a:moveTo>
                <a:lnTo>
                  <a:pt x="1326564" y="2009"/>
                </a:lnTo>
                <a:lnTo>
                  <a:pt x="1326564" y="166698"/>
                </a:lnTo>
                <a:lnTo>
                  <a:pt x="1359013" y="166698"/>
                </a:lnTo>
                <a:lnTo>
                  <a:pt x="1359013" y="2009"/>
                </a:lnTo>
                <a:close/>
              </a:path>
              <a:path w="2007234" h="170814">
                <a:moveTo>
                  <a:pt x="1499457" y="2009"/>
                </a:moveTo>
                <a:lnTo>
                  <a:pt x="1436746" y="2009"/>
                </a:lnTo>
                <a:lnTo>
                  <a:pt x="1436746" y="166698"/>
                </a:lnTo>
                <a:lnTo>
                  <a:pt x="1484290" y="166698"/>
                </a:lnTo>
                <a:lnTo>
                  <a:pt x="1525102" y="160869"/>
                </a:lnTo>
                <a:lnTo>
                  <a:pt x="1552208" y="146874"/>
                </a:lnTo>
                <a:lnTo>
                  <a:pt x="1499457" y="146874"/>
                </a:lnTo>
                <a:lnTo>
                  <a:pt x="1491355" y="146560"/>
                </a:lnTo>
                <a:lnTo>
                  <a:pt x="1476026" y="145178"/>
                </a:lnTo>
                <a:lnTo>
                  <a:pt x="1469195" y="144864"/>
                </a:lnTo>
                <a:lnTo>
                  <a:pt x="1469195" y="23842"/>
                </a:lnTo>
                <a:lnTo>
                  <a:pt x="1565231" y="23842"/>
                </a:lnTo>
                <a:lnTo>
                  <a:pt x="1563955" y="22101"/>
                </a:lnTo>
                <a:lnTo>
                  <a:pt x="1536054" y="7126"/>
                </a:lnTo>
                <a:lnTo>
                  <a:pt x="1499457" y="2009"/>
                </a:lnTo>
                <a:close/>
              </a:path>
              <a:path w="2007234" h="170814">
                <a:moveTo>
                  <a:pt x="1565231" y="23842"/>
                </a:moveTo>
                <a:lnTo>
                  <a:pt x="1488592" y="23842"/>
                </a:lnTo>
                <a:lnTo>
                  <a:pt x="1514568" y="27308"/>
                </a:lnTo>
                <a:lnTo>
                  <a:pt x="1535881" y="38208"/>
                </a:lnTo>
                <a:lnTo>
                  <a:pt x="1550303" y="57296"/>
                </a:lnTo>
                <a:lnTo>
                  <a:pt x="1555606" y="85324"/>
                </a:lnTo>
                <a:lnTo>
                  <a:pt x="1550781" y="114211"/>
                </a:lnTo>
                <a:lnTo>
                  <a:pt x="1538059" y="133228"/>
                </a:lnTo>
                <a:lnTo>
                  <a:pt x="1520074" y="143680"/>
                </a:lnTo>
                <a:lnTo>
                  <a:pt x="1499457" y="146874"/>
                </a:lnTo>
                <a:lnTo>
                  <a:pt x="1552208" y="146874"/>
                </a:lnTo>
                <a:lnTo>
                  <a:pt x="1558012" y="143877"/>
                </a:lnTo>
                <a:lnTo>
                  <a:pt x="1579984" y="116461"/>
                </a:lnTo>
                <a:lnTo>
                  <a:pt x="1587982" y="79364"/>
                </a:lnTo>
                <a:lnTo>
                  <a:pt x="1581739" y="46369"/>
                </a:lnTo>
                <a:lnTo>
                  <a:pt x="1565231" y="23842"/>
                </a:lnTo>
                <a:close/>
              </a:path>
              <a:path w="2007234" h="170814">
                <a:moveTo>
                  <a:pt x="1728427" y="0"/>
                </a:moveTo>
                <a:lnTo>
                  <a:pt x="1696050" y="3951"/>
                </a:lnTo>
                <a:lnTo>
                  <a:pt x="1626922" y="166698"/>
                </a:lnTo>
                <a:lnTo>
                  <a:pt x="1659298" y="166698"/>
                </a:lnTo>
                <a:lnTo>
                  <a:pt x="1674466" y="121022"/>
                </a:lnTo>
                <a:lnTo>
                  <a:pt x="1778666" y="121022"/>
                </a:lnTo>
                <a:lnTo>
                  <a:pt x="1770437" y="101197"/>
                </a:lnTo>
                <a:lnTo>
                  <a:pt x="1683070" y="101197"/>
                </a:lnTo>
                <a:lnTo>
                  <a:pt x="1709030" y="29803"/>
                </a:lnTo>
                <a:lnTo>
                  <a:pt x="1740799" y="29803"/>
                </a:lnTo>
                <a:lnTo>
                  <a:pt x="1728427" y="0"/>
                </a:lnTo>
                <a:close/>
              </a:path>
              <a:path w="2007234" h="170814">
                <a:moveTo>
                  <a:pt x="1778666" y="121022"/>
                </a:moveTo>
                <a:lnTo>
                  <a:pt x="1745709" y="121022"/>
                </a:lnTo>
                <a:lnTo>
                  <a:pt x="1762991" y="166698"/>
                </a:lnTo>
                <a:lnTo>
                  <a:pt x="1797628" y="166698"/>
                </a:lnTo>
                <a:lnTo>
                  <a:pt x="1778666" y="121022"/>
                </a:lnTo>
                <a:close/>
              </a:path>
              <a:path w="2007234" h="170814">
                <a:moveTo>
                  <a:pt x="1740799" y="29803"/>
                </a:moveTo>
                <a:lnTo>
                  <a:pt x="1709030" y="29803"/>
                </a:lnTo>
                <a:lnTo>
                  <a:pt x="1737104" y="101197"/>
                </a:lnTo>
                <a:lnTo>
                  <a:pt x="1770437" y="101197"/>
                </a:lnTo>
                <a:lnTo>
                  <a:pt x="1740799" y="29803"/>
                </a:lnTo>
                <a:close/>
              </a:path>
              <a:path w="2007234" h="170814">
                <a:moveTo>
                  <a:pt x="1916415" y="2009"/>
                </a:moveTo>
                <a:lnTo>
                  <a:pt x="1853776" y="2009"/>
                </a:lnTo>
                <a:lnTo>
                  <a:pt x="1853776" y="166698"/>
                </a:lnTo>
                <a:lnTo>
                  <a:pt x="1901320" y="166698"/>
                </a:lnTo>
                <a:lnTo>
                  <a:pt x="1943367" y="160869"/>
                </a:lnTo>
                <a:lnTo>
                  <a:pt x="1971010" y="146874"/>
                </a:lnTo>
                <a:lnTo>
                  <a:pt x="1918603" y="146874"/>
                </a:lnTo>
                <a:lnTo>
                  <a:pt x="1910200" y="146560"/>
                </a:lnTo>
                <a:lnTo>
                  <a:pt x="1893366" y="145178"/>
                </a:lnTo>
                <a:lnTo>
                  <a:pt x="1886153" y="144864"/>
                </a:lnTo>
                <a:lnTo>
                  <a:pt x="1886153" y="23842"/>
                </a:lnTo>
                <a:lnTo>
                  <a:pt x="1984185" y="23842"/>
                </a:lnTo>
                <a:lnTo>
                  <a:pt x="1982891" y="22101"/>
                </a:lnTo>
                <a:lnTo>
                  <a:pt x="1954319" y="7126"/>
                </a:lnTo>
                <a:lnTo>
                  <a:pt x="1916415" y="2009"/>
                </a:lnTo>
                <a:close/>
              </a:path>
              <a:path w="2007234" h="170814">
                <a:moveTo>
                  <a:pt x="1984185" y="23842"/>
                </a:moveTo>
                <a:lnTo>
                  <a:pt x="1905623" y="23842"/>
                </a:lnTo>
                <a:lnTo>
                  <a:pt x="1932821" y="27308"/>
                </a:lnTo>
                <a:lnTo>
                  <a:pt x="1954762" y="38208"/>
                </a:lnTo>
                <a:lnTo>
                  <a:pt x="1969415" y="57296"/>
                </a:lnTo>
                <a:lnTo>
                  <a:pt x="1974751" y="85324"/>
                </a:lnTo>
                <a:lnTo>
                  <a:pt x="1969926" y="114211"/>
                </a:lnTo>
                <a:lnTo>
                  <a:pt x="1957205" y="133228"/>
                </a:lnTo>
                <a:lnTo>
                  <a:pt x="1939220" y="143680"/>
                </a:lnTo>
                <a:lnTo>
                  <a:pt x="1918603" y="146874"/>
                </a:lnTo>
                <a:lnTo>
                  <a:pt x="1971010" y="146874"/>
                </a:lnTo>
                <a:lnTo>
                  <a:pt x="1976930" y="143877"/>
                </a:lnTo>
                <a:lnTo>
                  <a:pt x="1999158" y="116461"/>
                </a:lnTo>
                <a:lnTo>
                  <a:pt x="2007201" y="79364"/>
                </a:lnTo>
                <a:lnTo>
                  <a:pt x="2000921" y="46369"/>
                </a:lnTo>
                <a:lnTo>
                  <a:pt x="1984185" y="23842"/>
                </a:lnTo>
                <a:close/>
              </a:path>
            </a:pathLst>
          </a:custGeom>
          <a:solidFill>
            <a:srgbClr val="FFFFFF"/>
          </a:solidFill>
        </p:spPr>
        <p:txBody>
          <a:bodyPr wrap="square" lIns="0" tIns="0" rIns="0" bIns="0" rtlCol="0"/>
          <a:lstStyle/>
          <a:p>
            <a:endParaRPr/>
          </a:p>
        </p:txBody>
      </p:sp>
      <p:sp>
        <p:nvSpPr>
          <p:cNvPr id="4" name="object 4"/>
          <p:cNvSpPr/>
          <p:nvPr/>
        </p:nvSpPr>
        <p:spPr>
          <a:xfrm>
            <a:off x="5483661" y="3371394"/>
            <a:ext cx="2733675" cy="323850"/>
          </a:xfrm>
          <a:custGeom>
            <a:avLst/>
            <a:gdLst/>
            <a:ahLst/>
            <a:cxnLst/>
            <a:rect l="l" t="t" r="r" b="b"/>
            <a:pathLst>
              <a:path w="2733675" h="323850">
                <a:moveTo>
                  <a:pt x="119379" y="85324"/>
                </a:moveTo>
                <a:lnTo>
                  <a:pt x="56221" y="85324"/>
                </a:lnTo>
                <a:lnTo>
                  <a:pt x="235532" y="323484"/>
                </a:lnTo>
                <a:lnTo>
                  <a:pt x="287378" y="313572"/>
                </a:lnTo>
                <a:lnTo>
                  <a:pt x="287378" y="236150"/>
                </a:lnTo>
                <a:lnTo>
                  <a:pt x="231229" y="236150"/>
                </a:lnTo>
                <a:lnTo>
                  <a:pt x="119379" y="85324"/>
                </a:lnTo>
                <a:close/>
              </a:path>
              <a:path w="2733675" h="323850">
                <a:moveTo>
                  <a:pt x="60523" y="5960"/>
                </a:moveTo>
                <a:lnTo>
                  <a:pt x="0" y="5960"/>
                </a:lnTo>
                <a:lnTo>
                  <a:pt x="0" y="317524"/>
                </a:lnTo>
                <a:lnTo>
                  <a:pt x="56221" y="317524"/>
                </a:lnTo>
                <a:lnTo>
                  <a:pt x="56221" y="85324"/>
                </a:lnTo>
                <a:lnTo>
                  <a:pt x="119379" y="85324"/>
                </a:lnTo>
                <a:lnTo>
                  <a:pt x="60523" y="5960"/>
                </a:lnTo>
                <a:close/>
              </a:path>
              <a:path w="2733675" h="323850">
                <a:moveTo>
                  <a:pt x="287378" y="5960"/>
                </a:moveTo>
                <a:lnTo>
                  <a:pt x="231229" y="5960"/>
                </a:lnTo>
                <a:lnTo>
                  <a:pt x="231229" y="236150"/>
                </a:lnTo>
                <a:lnTo>
                  <a:pt x="287378" y="236150"/>
                </a:lnTo>
                <a:lnTo>
                  <a:pt x="287378" y="5960"/>
                </a:lnTo>
                <a:close/>
              </a:path>
              <a:path w="2733675" h="323850">
                <a:moveTo>
                  <a:pt x="570454" y="0"/>
                </a:moveTo>
                <a:lnTo>
                  <a:pt x="507743" y="7969"/>
                </a:lnTo>
                <a:lnTo>
                  <a:pt x="375976" y="317524"/>
                </a:lnTo>
                <a:lnTo>
                  <a:pt x="436427" y="317524"/>
                </a:lnTo>
                <a:lnTo>
                  <a:pt x="468876" y="232199"/>
                </a:lnTo>
                <a:lnTo>
                  <a:pt x="663666" y="232199"/>
                </a:lnTo>
                <a:lnTo>
                  <a:pt x="647723" y="192483"/>
                </a:lnTo>
                <a:lnTo>
                  <a:pt x="483971" y="192483"/>
                </a:lnTo>
                <a:lnTo>
                  <a:pt x="535817" y="59539"/>
                </a:lnTo>
                <a:lnTo>
                  <a:pt x="594355" y="59539"/>
                </a:lnTo>
                <a:lnTo>
                  <a:pt x="570454" y="0"/>
                </a:lnTo>
                <a:close/>
              </a:path>
              <a:path w="2733675" h="323850">
                <a:moveTo>
                  <a:pt x="663666" y="232199"/>
                </a:moveTo>
                <a:lnTo>
                  <a:pt x="600643" y="232199"/>
                </a:lnTo>
                <a:lnTo>
                  <a:pt x="635207" y="317524"/>
                </a:lnTo>
                <a:lnTo>
                  <a:pt x="697919" y="317524"/>
                </a:lnTo>
                <a:lnTo>
                  <a:pt x="663666" y="232199"/>
                </a:lnTo>
                <a:close/>
              </a:path>
              <a:path w="2733675" h="323850">
                <a:moveTo>
                  <a:pt x="594355" y="59539"/>
                </a:moveTo>
                <a:lnTo>
                  <a:pt x="535817" y="59539"/>
                </a:lnTo>
                <a:lnTo>
                  <a:pt x="585549" y="192483"/>
                </a:lnTo>
                <a:lnTo>
                  <a:pt x="647723" y="192483"/>
                </a:lnTo>
                <a:lnTo>
                  <a:pt x="594355" y="59539"/>
                </a:lnTo>
                <a:close/>
              </a:path>
              <a:path w="2733675" h="323850">
                <a:moveTo>
                  <a:pt x="933378" y="0"/>
                </a:moveTo>
                <a:lnTo>
                  <a:pt x="882597" y="5450"/>
                </a:lnTo>
                <a:lnTo>
                  <a:pt x="838892" y="21101"/>
                </a:lnTo>
                <a:lnTo>
                  <a:pt x="803224" y="45902"/>
                </a:lnTo>
                <a:lnTo>
                  <a:pt x="776556" y="78801"/>
                </a:lnTo>
                <a:lnTo>
                  <a:pt x="759850" y="118747"/>
                </a:lnTo>
                <a:lnTo>
                  <a:pt x="754067" y="164689"/>
                </a:lnTo>
                <a:lnTo>
                  <a:pt x="759800" y="212985"/>
                </a:lnTo>
                <a:lnTo>
                  <a:pt x="776157" y="252621"/>
                </a:lnTo>
                <a:lnTo>
                  <a:pt x="801875" y="283543"/>
                </a:lnTo>
                <a:lnTo>
                  <a:pt x="835695" y="305696"/>
                </a:lnTo>
                <a:lnTo>
                  <a:pt x="876352" y="319028"/>
                </a:lnTo>
                <a:lnTo>
                  <a:pt x="922586" y="323484"/>
                </a:lnTo>
                <a:lnTo>
                  <a:pt x="951633" y="321749"/>
                </a:lnTo>
                <a:lnTo>
                  <a:pt x="981487" y="317038"/>
                </a:lnTo>
                <a:lnTo>
                  <a:pt x="1008907" y="310092"/>
                </a:lnTo>
                <a:lnTo>
                  <a:pt x="1030653" y="301651"/>
                </a:lnTo>
                <a:lnTo>
                  <a:pt x="1023829" y="281826"/>
                </a:lnTo>
                <a:lnTo>
                  <a:pt x="939868" y="281826"/>
                </a:lnTo>
                <a:lnTo>
                  <a:pt x="896013" y="275408"/>
                </a:lnTo>
                <a:lnTo>
                  <a:pt x="856411" y="254292"/>
                </a:lnTo>
                <a:lnTo>
                  <a:pt x="827746" y="215682"/>
                </a:lnTo>
                <a:lnTo>
                  <a:pt x="816706" y="156786"/>
                </a:lnTo>
                <a:lnTo>
                  <a:pt x="825252" y="101133"/>
                </a:lnTo>
                <a:lnTo>
                  <a:pt x="847779" y="65743"/>
                </a:lnTo>
                <a:lnTo>
                  <a:pt x="879616" y="47092"/>
                </a:lnTo>
                <a:lnTo>
                  <a:pt x="916096" y="41657"/>
                </a:lnTo>
                <a:lnTo>
                  <a:pt x="1018867" y="41657"/>
                </a:lnTo>
                <a:lnTo>
                  <a:pt x="1028466" y="13930"/>
                </a:lnTo>
                <a:lnTo>
                  <a:pt x="1012091" y="8391"/>
                </a:lnTo>
                <a:lnTo>
                  <a:pt x="989836" y="3976"/>
                </a:lnTo>
                <a:lnTo>
                  <a:pt x="963125" y="1055"/>
                </a:lnTo>
                <a:lnTo>
                  <a:pt x="933378" y="0"/>
                </a:lnTo>
                <a:close/>
              </a:path>
              <a:path w="2733675" h="323850">
                <a:moveTo>
                  <a:pt x="1017674" y="263944"/>
                </a:moveTo>
                <a:lnTo>
                  <a:pt x="1003681" y="270072"/>
                </a:lnTo>
                <a:lnTo>
                  <a:pt x="985251" y="275849"/>
                </a:lnTo>
                <a:lnTo>
                  <a:pt x="963582" y="280144"/>
                </a:lnTo>
                <a:lnTo>
                  <a:pt x="939868" y="281826"/>
                </a:lnTo>
                <a:lnTo>
                  <a:pt x="1023829" y="281826"/>
                </a:lnTo>
                <a:lnTo>
                  <a:pt x="1017674" y="263944"/>
                </a:lnTo>
                <a:close/>
              </a:path>
              <a:path w="2733675" h="323850">
                <a:moveTo>
                  <a:pt x="1018867" y="41657"/>
                </a:moveTo>
                <a:lnTo>
                  <a:pt x="916096" y="41657"/>
                </a:lnTo>
                <a:lnTo>
                  <a:pt x="945569" y="43026"/>
                </a:lnTo>
                <a:lnTo>
                  <a:pt x="972007" y="46630"/>
                </a:lnTo>
                <a:lnTo>
                  <a:pt x="994809" y="51716"/>
                </a:lnTo>
                <a:lnTo>
                  <a:pt x="1013371" y="57530"/>
                </a:lnTo>
                <a:lnTo>
                  <a:pt x="1018867" y="41657"/>
                </a:lnTo>
                <a:close/>
              </a:path>
              <a:path w="2733675" h="323850">
                <a:moveTo>
                  <a:pt x="1188380" y="5960"/>
                </a:moveTo>
                <a:lnTo>
                  <a:pt x="1127856" y="5960"/>
                </a:lnTo>
                <a:lnTo>
                  <a:pt x="1127856" y="317524"/>
                </a:lnTo>
                <a:lnTo>
                  <a:pt x="1188380" y="317524"/>
                </a:lnTo>
                <a:lnTo>
                  <a:pt x="1188380" y="5960"/>
                </a:lnTo>
                <a:close/>
              </a:path>
              <a:path w="2733675" h="323850">
                <a:moveTo>
                  <a:pt x="1475685" y="0"/>
                </a:moveTo>
                <a:lnTo>
                  <a:pt x="1425477" y="5190"/>
                </a:lnTo>
                <a:lnTo>
                  <a:pt x="1381572" y="20357"/>
                </a:lnTo>
                <a:lnTo>
                  <a:pt x="1345231" y="44897"/>
                </a:lnTo>
                <a:lnTo>
                  <a:pt x="1317713" y="78205"/>
                </a:lnTo>
                <a:lnTo>
                  <a:pt x="1300279" y="119677"/>
                </a:lnTo>
                <a:lnTo>
                  <a:pt x="1294187" y="168707"/>
                </a:lnTo>
                <a:lnTo>
                  <a:pt x="1301435" y="222892"/>
                </a:lnTo>
                <a:lnTo>
                  <a:pt x="1322067" y="266038"/>
                </a:lnTo>
                <a:lnTo>
                  <a:pt x="1354418" y="297569"/>
                </a:lnTo>
                <a:lnTo>
                  <a:pt x="1396821" y="316910"/>
                </a:lnTo>
                <a:lnTo>
                  <a:pt x="1447611" y="323484"/>
                </a:lnTo>
                <a:lnTo>
                  <a:pt x="1498741" y="318438"/>
                </a:lnTo>
                <a:lnTo>
                  <a:pt x="1543263" y="303633"/>
                </a:lnTo>
                <a:lnTo>
                  <a:pt x="1573568" y="283769"/>
                </a:lnTo>
                <a:lnTo>
                  <a:pt x="1471383" y="283769"/>
                </a:lnTo>
                <a:lnTo>
                  <a:pt x="1425254" y="276420"/>
                </a:lnTo>
                <a:lnTo>
                  <a:pt x="1389038" y="253262"/>
                </a:lnTo>
                <a:lnTo>
                  <a:pt x="1365373" y="212623"/>
                </a:lnTo>
                <a:lnTo>
                  <a:pt x="1356898" y="152834"/>
                </a:lnTo>
                <a:lnTo>
                  <a:pt x="1364454" y="101953"/>
                </a:lnTo>
                <a:lnTo>
                  <a:pt x="1384963" y="67459"/>
                </a:lnTo>
                <a:lnTo>
                  <a:pt x="1415195" y="47859"/>
                </a:lnTo>
                <a:lnTo>
                  <a:pt x="1451913" y="41657"/>
                </a:lnTo>
                <a:lnTo>
                  <a:pt x="1585914" y="41657"/>
                </a:lnTo>
                <a:lnTo>
                  <a:pt x="1570594" y="26603"/>
                </a:lnTo>
                <a:lnTo>
                  <a:pt x="1527543" y="6777"/>
                </a:lnTo>
                <a:lnTo>
                  <a:pt x="1475685" y="0"/>
                </a:lnTo>
                <a:close/>
              </a:path>
              <a:path w="2733675" h="323850">
                <a:moveTo>
                  <a:pt x="1585914" y="41657"/>
                </a:moveTo>
                <a:lnTo>
                  <a:pt x="1451913" y="41657"/>
                </a:lnTo>
                <a:lnTo>
                  <a:pt x="1499338" y="48702"/>
                </a:lnTo>
                <a:lnTo>
                  <a:pt x="1536200" y="71193"/>
                </a:lnTo>
                <a:lnTo>
                  <a:pt x="1560087" y="111164"/>
                </a:lnTo>
                <a:lnTo>
                  <a:pt x="1568586" y="170649"/>
                </a:lnTo>
                <a:lnTo>
                  <a:pt x="1560996" y="222654"/>
                </a:lnTo>
                <a:lnTo>
                  <a:pt x="1540247" y="257724"/>
                </a:lnTo>
                <a:lnTo>
                  <a:pt x="1509366" y="277537"/>
                </a:lnTo>
                <a:lnTo>
                  <a:pt x="1471383" y="283769"/>
                </a:lnTo>
                <a:lnTo>
                  <a:pt x="1573568" y="283769"/>
                </a:lnTo>
                <a:lnTo>
                  <a:pt x="1579979" y="279566"/>
                </a:lnTo>
                <a:lnTo>
                  <a:pt x="1607690" y="246737"/>
                </a:lnTo>
                <a:lnTo>
                  <a:pt x="1625195" y="205644"/>
                </a:lnTo>
                <a:lnTo>
                  <a:pt x="1631297" y="156786"/>
                </a:lnTo>
                <a:lnTo>
                  <a:pt x="1624032" y="102366"/>
                </a:lnTo>
                <a:lnTo>
                  <a:pt x="1603277" y="58719"/>
                </a:lnTo>
                <a:lnTo>
                  <a:pt x="1585914" y="41657"/>
                </a:lnTo>
                <a:close/>
              </a:path>
              <a:path w="2733675" h="323850">
                <a:moveTo>
                  <a:pt x="1855098" y="85324"/>
                </a:moveTo>
                <a:lnTo>
                  <a:pt x="1791138" y="85324"/>
                </a:lnTo>
                <a:lnTo>
                  <a:pt x="1970522" y="323484"/>
                </a:lnTo>
                <a:lnTo>
                  <a:pt x="2022368" y="313572"/>
                </a:lnTo>
                <a:lnTo>
                  <a:pt x="2022368" y="236150"/>
                </a:lnTo>
                <a:lnTo>
                  <a:pt x="1968334" y="236150"/>
                </a:lnTo>
                <a:lnTo>
                  <a:pt x="1855098" y="85324"/>
                </a:lnTo>
                <a:close/>
              </a:path>
              <a:path w="2733675" h="323850">
                <a:moveTo>
                  <a:pt x="1795513" y="5960"/>
                </a:moveTo>
                <a:lnTo>
                  <a:pt x="1734990" y="5960"/>
                </a:lnTo>
                <a:lnTo>
                  <a:pt x="1734990" y="317524"/>
                </a:lnTo>
                <a:lnTo>
                  <a:pt x="1791138" y="317524"/>
                </a:lnTo>
                <a:lnTo>
                  <a:pt x="1791138" y="85324"/>
                </a:lnTo>
                <a:lnTo>
                  <a:pt x="1855098" y="85324"/>
                </a:lnTo>
                <a:lnTo>
                  <a:pt x="1795513" y="5960"/>
                </a:lnTo>
                <a:close/>
              </a:path>
              <a:path w="2733675" h="323850">
                <a:moveTo>
                  <a:pt x="2022368" y="5960"/>
                </a:moveTo>
                <a:lnTo>
                  <a:pt x="1968334" y="5960"/>
                </a:lnTo>
                <a:lnTo>
                  <a:pt x="1968334" y="236150"/>
                </a:lnTo>
                <a:lnTo>
                  <a:pt x="2022368" y="236150"/>
                </a:lnTo>
                <a:lnTo>
                  <a:pt x="2022368" y="5960"/>
                </a:lnTo>
                <a:close/>
              </a:path>
              <a:path w="2733675" h="323850">
                <a:moveTo>
                  <a:pt x="2305371" y="0"/>
                </a:moveTo>
                <a:lnTo>
                  <a:pt x="2242733" y="7969"/>
                </a:lnTo>
                <a:lnTo>
                  <a:pt x="2113081" y="317524"/>
                </a:lnTo>
                <a:lnTo>
                  <a:pt x="2171417" y="317524"/>
                </a:lnTo>
                <a:lnTo>
                  <a:pt x="2203866" y="232199"/>
                </a:lnTo>
                <a:lnTo>
                  <a:pt x="2400183" y="232199"/>
                </a:lnTo>
                <a:lnTo>
                  <a:pt x="2383966" y="192483"/>
                </a:lnTo>
                <a:lnTo>
                  <a:pt x="2218961" y="192483"/>
                </a:lnTo>
                <a:lnTo>
                  <a:pt x="2270807" y="59539"/>
                </a:lnTo>
                <a:lnTo>
                  <a:pt x="2329683" y="59539"/>
                </a:lnTo>
                <a:lnTo>
                  <a:pt x="2305371" y="0"/>
                </a:lnTo>
                <a:close/>
              </a:path>
              <a:path w="2733675" h="323850">
                <a:moveTo>
                  <a:pt x="2400183" y="232199"/>
                </a:moveTo>
                <a:lnTo>
                  <a:pt x="2337821" y="232199"/>
                </a:lnTo>
                <a:lnTo>
                  <a:pt x="2370197" y="317524"/>
                </a:lnTo>
                <a:lnTo>
                  <a:pt x="2435023" y="317524"/>
                </a:lnTo>
                <a:lnTo>
                  <a:pt x="2400183" y="232199"/>
                </a:lnTo>
                <a:close/>
              </a:path>
              <a:path w="2733675" h="323850">
                <a:moveTo>
                  <a:pt x="2329683" y="59539"/>
                </a:moveTo>
                <a:lnTo>
                  <a:pt x="2270807" y="59539"/>
                </a:lnTo>
                <a:lnTo>
                  <a:pt x="2320539" y="192483"/>
                </a:lnTo>
                <a:lnTo>
                  <a:pt x="2383966" y="192483"/>
                </a:lnTo>
                <a:lnTo>
                  <a:pt x="2329683" y="59539"/>
                </a:lnTo>
                <a:close/>
              </a:path>
              <a:path w="2733675" h="323850">
                <a:moveTo>
                  <a:pt x="2586260" y="5960"/>
                </a:moveTo>
                <a:lnTo>
                  <a:pt x="2523621" y="5960"/>
                </a:lnTo>
                <a:lnTo>
                  <a:pt x="2523621" y="317524"/>
                </a:lnTo>
                <a:lnTo>
                  <a:pt x="2726704" y="317524"/>
                </a:lnTo>
                <a:lnTo>
                  <a:pt x="2732895" y="275866"/>
                </a:lnTo>
                <a:lnTo>
                  <a:pt x="2586260" y="275866"/>
                </a:lnTo>
                <a:lnTo>
                  <a:pt x="2586260" y="5960"/>
                </a:lnTo>
                <a:close/>
              </a:path>
              <a:path w="2733675" h="323850">
                <a:moveTo>
                  <a:pt x="2733194" y="273857"/>
                </a:moveTo>
                <a:lnTo>
                  <a:pt x="2586260" y="275866"/>
                </a:lnTo>
                <a:lnTo>
                  <a:pt x="2732895" y="275866"/>
                </a:lnTo>
                <a:lnTo>
                  <a:pt x="2733194" y="273857"/>
                </a:lnTo>
                <a:close/>
              </a:path>
            </a:pathLst>
          </a:custGeom>
          <a:solidFill>
            <a:srgbClr val="FFFFFF"/>
          </a:solidFill>
        </p:spPr>
        <p:txBody>
          <a:bodyPr wrap="square" lIns="0" tIns="0" rIns="0" bIns="0" rtlCol="0"/>
          <a:lstStyle/>
          <a:p>
            <a:endParaRPr/>
          </a:p>
        </p:txBody>
      </p:sp>
      <p:sp>
        <p:nvSpPr>
          <p:cNvPr id="5" name="object 5"/>
          <p:cNvSpPr/>
          <p:nvPr/>
        </p:nvSpPr>
        <p:spPr>
          <a:xfrm>
            <a:off x="5488036" y="3847646"/>
            <a:ext cx="332740" cy="163195"/>
          </a:xfrm>
          <a:custGeom>
            <a:avLst/>
            <a:gdLst/>
            <a:ahLst/>
            <a:cxnLst/>
            <a:rect l="l" t="t" r="r" b="b"/>
            <a:pathLst>
              <a:path w="332739" h="163195">
                <a:moveTo>
                  <a:pt x="60450" y="0"/>
                </a:moveTo>
                <a:lnTo>
                  <a:pt x="0" y="0"/>
                </a:lnTo>
                <a:lnTo>
                  <a:pt x="0" y="162747"/>
                </a:lnTo>
                <a:lnTo>
                  <a:pt x="47471" y="162747"/>
                </a:lnTo>
                <a:lnTo>
                  <a:pt x="88294" y="156918"/>
                </a:lnTo>
                <a:lnTo>
                  <a:pt x="115420" y="142922"/>
                </a:lnTo>
                <a:lnTo>
                  <a:pt x="62638" y="142922"/>
                </a:lnTo>
                <a:lnTo>
                  <a:pt x="54269" y="142891"/>
                </a:lnTo>
                <a:lnTo>
                  <a:pt x="45894" y="142671"/>
                </a:lnTo>
                <a:lnTo>
                  <a:pt x="38325" y="142075"/>
                </a:lnTo>
                <a:lnTo>
                  <a:pt x="32376" y="140913"/>
                </a:lnTo>
                <a:lnTo>
                  <a:pt x="32376" y="19891"/>
                </a:lnTo>
                <a:lnTo>
                  <a:pt x="126958" y="19891"/>
                </a:lnTo>
                <a:lnTo>
                  <a:pt x="98354" y="5086"/>
                </a:lnTo>
                <a:lnTo>
                  <a:pt x="60450" y="0"/>
                </a:lnTo>
                <a:close/>
              </a:path>
              <a:path w="332739" h="163195">
                <a:moveTo>
                  <a:pt x="126958" y="19891"/>
                </a:moveTo>
                <a:lnTo>
                  <a:pt x="51846" y="19891"/>
                </a:lnTo>
                <a:lnTo>
                  <a:pt x="77779" y="23357"/>
                </a:lnTo>
                <a:lnTo>
                  <a:pt x="99071" y="34257"/>
                </a:lnTo>
                <a:lnTo>
                  <a:pt x="113485" y="53344"/>
                </a:lnTo>
                <a:lnTo>
                  <a:pt x="118786" y="81373"/>
                </a:lnTo>
                <a:lnTo>
                  <a:pt x="113961" y="110260"/>
                </a:lnTo>
                <a:lnTo>
                  <a:pt x="101240" y="129276"/>
                </a:lnTo>
                <a:lnTo>
                  <a:pt x="83255" y="139728"/>
                </a:lnTo>
                <a:lnTo>
                  <a:pt x="62638" y="142922"/>
                </a:lnTo>
                <a:lnTo>
                  <a:pt x="115420" y="142922"/>
                </a:lnTo>
                <a:lnTo>
                  <a:pt x="121229" y="139925"/>
                </a:lnTo>
                <a:lnTo>
                  <a:pt x="143226" y="112510"/>
                </a:lnTo>
                <a:lnTo>
                  <a:pt x="151236" y="75412"/>
                </a:lnTo>
                <a:lnTo>
                  <a:pt x="144957" y="43540"/>
                </a:lnTo>
                <a:lnTo>
                  <a:pt x="126958" y="19891"/>
                </a:lnTo>
                <a:close/>
              </a:path>
              <a:path w="332739" h="163195">
                <a:moveTo>
                  <a:pt x="328359" y="0"/>
                </a:moveTo>
                <a:lnTo>
                  <a:pt x="216062" y="0"/>
                </a:lnTo>
                <a:lnTo>
                  <a:pt x="216062" y="162747"/>
                </a:lnTo>
                <a:lnTo>
                  <a:pt x="330547" y="162747"/>
                </a:lnTo>
                <a:lnTo>
                  <a:pt x="332734" y="140913"/>
                </a:lnTo>
                <a:lnTo>
                  <a:pt x="248439" y="140913"/>
                </a:lnTo>
                <a:lnTo>
                  <a:pt x="248439" y="87334"/>
                </a:lnTo>
                <a:lnTo>
                  <a:pt x="315821" y="87334"/>
                </a:lnTo>
                <a:lnTo>
                  <a:pt x="319755" y="69452"/>
                </a:lnTo>
                <a:lnTo>
                  <a:pt x="248439" y="69452"/>
                </a:lnTo>
                <a:lnTo>
                  <a:pt x="248439" y="19891"/>
                </a:lnTo>
                <a:lnTo>
                  <a:pt x="324440" y="19891"/>
                </a:lnTo>
                <a:lnTo>
                  <a:pt x="328359" y="0"/>
                </a:lnTo>
                <a:close/>
              </a:path>
              <a:path w="332739" h="163195">
                <a:moveTo>
                  <a:pt x="315821" y="87334"/>
                </a:moveTo>
                <a:lnTo>
                  <a:pt x="248439" y="87334"/>
                </a:lnTo>
                <a:lnTo>
                  <a:pt x="315379" y="89343"/>
                </a:lnTo>
                <a:lnTo>
                  <a:pt x="315821" y="87334"/>
                </a:lnTo>
                <a:close/>
              </a:path>
              <a:path w="332739" h="163195">
                <a:moveTo>
                  <a:pt x="324440" y="19891"/>
                </a:moveTo>
                <a:lnTo>
                  <a:pt x="248439" y="19891"/>
                </a:lnTo>
                <a:lnTo>
                  <a:pt x="285427" y="20134"/>
                </a:lnTo>
                <a:lnTo>
                  <a:pt x="304633" y="20710"/>
                </a:lnTo>
                <a:lnTo>
                  <a:pt x="324057" y="21833"/>
                </a:lnTo>
                <a:lnTo>
                  <a:pt x="324440" y="19891"/>
                </a:lnTo>
                <a:close/>
              </a:path>
            </a:pathLst>
          </a:custGeom>
          <a:solidFill>
            <a:srgbClr val="FFFFFF"/>
          </a:solidFill>
        </p:spPr>
        <p:txBody>
          <a:bodyPr wrap="square" lIns="0" tIns="0" rIns="0" bIns="0" rtlCol="0"/>
          <a:lstStyle/>
          <a:p>
            <a:endParaRPr/>
          </a:p>
        </p:txBody>
      </p:sp>
      <p:sp>
        <p:nvSpPr>
          <p:cNvPr id="6" name="object 6"/>
          <p:cNvSpPr/>
          <p:nvPr/>
        </p:nvSpPr>
        <p:spPr>
          <a:xfrm>
            <a:off x="5959027" y="3843695"/>
            <a:ext cx="1555750" cy="170815"/>
          </a:xfrm>
          <a:custGeom>
            <a:avLst/>
            <a:gdLst/>
            <a:ahLst/>
            <a:cxnLst/>
            <a:rect l="l" t="t" r="r" b="b"/>
            <a:pathLst>
              <a:path w="1555750" h="170814">
                <a:moveTo>
                  <a:pt x="95087" y="0"/>
                </a:moveTo>
                <a:lnTo>
                  <a:pt x="56512" y="6384"/>
                </a:lnTo>
                <a:lnTo>
                  <a:pt x="26460" y="24303"/>
                </a:lnTo>
                <a:lnTo>
                  <a:pt x="6951" y="51903"/>
                </a:lnTo>
                <a:lnTo>
                  <a:pt x="0" y="87334"/>
                </a:lnTo>
                <a:lnTo>
                  <a:pt x="6882" y="123775"/>
                </a:lnTo>
                <a:lnTo>
                  <a:pt x="25914" y="149812"/>
                </a:lnTo>
                <a:lnTo>
                  <a:pt x="54666" y="165439"/>
                </a:lnTo>
                <a:lnTo>
                  <a:pt x="90712" y="170649"/>
                </a:lnTo>
                <a:lnTo>
                  <a:pt x="105885" y="169625"/>
                </a:lnTo>
                <a:lnTo>
                  <a:pt x="121257" y="166924"/>
                </a:lnTo>
                <a:lnTo>
                  <a:pt x="135411" y="163105"/>
                </a:lnTo>
                <a:lnTo>
                  <a:pt x="146934" y="158728"/>
                </a:lnTo>
                <a:lnTo>
                  <a:pt x="143689" y="148816"/>
                </a:lnTo>
                <a:lnTo>
                  <a:pt x="99390" y="148816"/>
                </a:lnTo>
                <a:lnTo>
                  <a:pt x="75571" y="145560"/>
                </a:lnTo>
                <a:lnTo>
                  <a:pt x="54808" y="134676"/>
                </a:lnTo>
                <a:lnTo>
                  <a:pt x="40130" y="114486"/>
                </a:lnTo>
                <a:lnTo>
                  <a:pt x="34564" y="83315"/>
                </a:lnTo>
                <a:lnTo>
                  <a:pt x="39014" y="53620"/>
                </a:lnTo>
                <a:lnTo>
                  <a:pt x="50752" y="34717"/>
                </a:lnTo>
                <a:lnTo>
                  <a:pt x="67357" y="24743"/>
                </a:lnTo>
                <a:lnTo>
                  <a:pt x="86410" y="21833"/>
                </a:lnTo>
                <a:lnTo>
                  <a:pt x="140413" y="21833"/>
                </a:lnTo>
                <a:lnTo>
                  <a:pt x="144746" y="5960"/>
                </a:lnTo>
                <a:lnTo>
                  <a:pt x="137582" y="4181"/>
                </a:lnTo>
                <a:lnTo>
                  <a:pt x="126370" y="2226"/>
                </a:lnTo>
                <a:lnTo>
                  <a:pt x="111932" y="648"/>
                </a:lnTo>
                <a:lnTo>
                  <a:pt x="95087" y="0"/>
                </a:lnTo>
                <a:close/>
              </a:path>
              <a:path w="1555750" h="170814">
                <a:moveTo>
                  <a:pt x="140444" y="138904"/>
                </a:moveTo>
                <a:lnTo>
                  <a:pt x="132799" y="142120"/>
                </a:lnTo>
                <a:lnTo>
                  <a:pt x="123143" y="145342"/>
                </a:lnTo>
                <a:lnTo>
                  <a:pt x="111875" y="147823"/>
                </a:lnTo>
                <a:lnTo>
                  <a:pt x="99390" y="148816"/>
                </a:lnTo>
                <a:lnTo>
                  <a:pt x="143689" y="148816"/>
                </a:lnTo>
                <a:lnTo>
                  <a:pt x="140444" y="138904"/>
                </a:lnTo>
                <a:close/>
              </a:path>
              <a:path w="1555750" h="170814">
                <a:moveTo>
                  <a:pt x="140413" y="21833"/>
                </a:moveTo>
                <a:lnTo>
                  <a:pt x="86410" y="21833"/>
                </a:lnTo>
                <a:lnTo>
                  <a:pt x="101792" y="22512"/>
                </a:lnTo>
                <a:lnTo>
                  <a:pt x="115560" y="24303"/>
                </a:lnTo>
                <a:lnTo>
                  <a:pt x="127715" y="26834"/>
                </a:lnTo>
                <a:lnTo>
                  <a:pt x="138256" y="29736"/>
                </a:lnTo>
                <a:lnTo>
                  <a:pt x="140413" y="21833"/>
                </a:lnTo>
                <a:close/>
              </a:path>
              <a:path w="1555750" h="170814">
                <a:moveTo>
                  <a:pt x="287378" y="0"/>
                </a:moveTo>
                <a:lnTo>
                  <a:pt x="248460" y="5859"/>
                </a:lnTo>
                <a:lnTo>
                  <a:pt x="217657" y="23064"/>
                </a:lnTo>
                <a:lnTo>
                  <a:pt x="197396" y="51056"/>
                </a:lnTo>
                <a:lnTo>
                  <a:pt x="190102" y="89276"/>
                </a:lnTo>
                <a:lnTo>
                  <a:pt x="196246" y="123775"/>
                </a:lnTo>
                <a:lnTo>
                  <a:pt x="213328" y="149327"/>
                </a:lnTo>
                <a:lnTo>
                  <a:pt x="239324" y="165196"/>
                </a:lnTo>
                <a:lnTo>
                  <a:pt x="272211" y="170649"/>
                </a:lnTo>
                <a:lnTo>
                  <a:pt x="311117" y="164508"/>
                </a:lnTo>
                <a:lnTo>
                  <a:pt x="338440" y="148816"/>
                </a:lnTo>
                <a:lnTo>
                  <a:pt x="285190" y="148816"/>
                </a:lnTo>
                <a:lnTo>
                  <a:pt x="260229" y="144974"/>
                </a:lnTo>
                <a:lnTo>
                  <a:pt x="241147" y="132951"/>
                </a:lnTo>
                <a:lnTo>
                  <a:pt x="228955" y="112000"/>
                </a:lnTo>
                <a:lnTo>
                  <a:pt x="224667" y="81373"/>
                </a:lnTo>
                <a:lnTo>
                  <a:pt x="228489" y="53648"/>
                </a:lnTo>
                <a:lnTo>
                  <a:pt x="239005" y="35228"/>
                </a:lnTo>
                <a:lnTo>
                  <a:pt x="254784" y="24995"/>
                </a:lnTo>
                <a:lnTo>
                  <a:pt x="274398" y="21833"/>
                </a:lnTo>
                <a:lnTo>
                  <a:pt x="346538" y="21833"/>
                </a:lnTo>
                <a:lnTo>
                  <a:pt x="346197" y="21322"/>
                </a:lnTo>
                <a:lnTo>
                  <a:pt x="320223" y="5453"/>
                </a:lnTo>
                <a:lnTo>
                  <a:pt x="287378" y="0"/>
                </a:lnTo>
                <a:close/>
              </a:path>
              <a:path w="1555750" h="170814">
                <a:moveTo>
                  <a:pt x="346538" y="21833"/>
                </a:moveTo>
                <a:lnTo>
                  <a:pt x="274398" y="21833"/>
                </a:lnTo>
                <a:lnTo>
                  <a:pt x="299659" y="25675"/>
                </a:lnTo>
                <a:lnTo>
                  <a:pt x="319472" y="37698"/>
                </a:lnTo>
                <a:lnTo>
                  <a:pt x="332407" y="58649"/>
                </a:lnTo>
                <a:lnTo>
                  <a:pt x="337037" y="89276"/>
                </a:lnTo>
                <a:lnTo>
                  <a:pt x="332884" y="117001"/>
                </a:lnTo>
                <a:lnTo>
                  <a:pt x="321641" y="135421"/>
                </a:lnTo>
                <a:lnTo>
                  <a:pt x="305135" y="145653"/>
                </a:lnTo>
                <a:lnTo>
                  <a:pt x="285190" y="148816"/>
                </a:lnTo>
                <a:lnTo>
                  <a:pt x="338440" y="148816"/>
                </a:lnTo>
                <a:lnTo>
                  <a:pt x="341895" y="146832"/>
                </a:lnTo>
                <a:lnTo>
                  <a:pt x="362131" y="118746"/>
                </a:lnTo>
                <a:lnTo>
                  <a:pt x="369413" y="81373"/>
                </a:lnTo>
                <a:lnTo>
                  <a:pt x="363271" y="46874"/>
                </a:lnTo>
                <a:lnTo>
                  <a:pt x="346538" y="21833"/>
                </a:lnTo>
                <a:close/>
              </a:path>
              <a:path w="1555750" h="170814">
                <a:moveTo>
                  <a:pt x="466689" y="3951"/>
                </a:moveTo>
                <a:lnTo>
                  <a:pt x="434239" y="3951"/>
                </a:lnTo>
                <a:lnTo>
                  <a:pt x="434239" y="166698"/>
                </a:lnTo>
                <a:lnTo>
                  <a:pt x="540119" y="166698"/>
                </a:lnTo>
                <a:lnTo>
                  <a:pt x="544422" y="144864"/>
                </a:lnTo>
                <a:lnTo>
                  <a:pt x="466689" y="144864"/>
                </a:lnTo>
                <a:lnTo>
                  <a:pt x="466689" y="3951"/>
                </a:lnTo>
                <a:close/>
              </a:path>
              <a:path w="1555750" h="170814">
                <a:moveTo>
                  <a:pt x="680564" y="0"/>
                </a:moveTo>
                <a:lnTo>
                  <a:pt x="642018" y="5859"/>
                </a:lnTo>
                <a:lnTo>
                  <a:pt x="611964" y="23064"/>
                </a:lnTo>
                <a:lnTo>
                  <a:pt x="592437" y="51056"/>
                </a:lnTo>
                <a:lnTo>
                  <a:pt x="585476" y="89276"/>
                </a:lnTo>
                <a:lnTo>
                  <a:pt x="591322" y="123775"/>
                </a:lnTo>
                <a:lnTo>
                  <a:pt x="607908" y="149327"/>
                </a:lnTo>
                <a:lnTo>
                  <a:pt x="633805" y="165196"/>
                </a:lnTo>
                <a:lnTo>
                  <a:pt x="667584" y="170649"/>
                </a:lnTo>
                <a:lnTo>
                  <a:pt x="706160" y="164508"/>
                </a:lnTo>
                <a:lnTo>
                  <a:pt x="732838" y="148816"/>
                </a:lnTo>
                <a:lnTo>
                  <a:pt x="678449" y="148816"/>
                </a:lnTo>
                <a:lnTo>
                  <a:pt x="654380" y="144974"/>
                </a:lnTo>
                <a:lnTo>
                  <a:pt x="635198" y="132951"/>
                </a:lnTo>
                <a:lnTo>
                  <a:pt x="622511" y="112000"/>
                </a:lnTo>
                <a:lnTo>
                  <a:pt x="617925" y="81373"/>
                </a:lnTo>
                <a:lnTo>
                  <a:pt x="622078" y="53648"/>
                </a:lnTo>
                <a:lnTo>
                  <a:pt x="633320" y="35228"/>
                </a:lnTo>
                <a:lnTo>
                  <a:pt x="649827" y="24995"/>
                </a:lnTo>
                <a:lnTo>
                  <a:pt x="669771" y="21833"/>
                </a:lnTo>
                <a:lnTo>
                  <a:pt x="740598" y="21833"/>
                </a:lnTo>
                <a:lnTo>
                  <a:pt x="740267" y="21322"/>
                </a:lnTo>
                <a:lnTo>
                  <a:pt x="714374" y="5453"/>
                </a:lnTo>
                <a:lnTo>
                  <a:pt x="680564" y="0"/>
                </a:lnTo>
                <a:close/>
              </a:path>
              <a:path w="1555750" h="170814">
                <a:moveTo>
                  <a:pt x="740598" y="21833"/>
                </a:moveTo>
                <a:lnTo>
                  <a:pt x="669771" y="21833"/>
                </a:lnTo>
                <a:lnTo>
                  <a:pt x="693810" y="25675"/>
                </a:lnTo>
                <a:lnTo>
                  <a:pt x="712995" y="37698"/>
                </a:lnTo>
                <a:lnTo>
                  <a:pt x="725699" y="58649"/>
                </a:lnTo>
                <a:lnTo>
                  <a:pt x="730295" y="89276"/>
                </a:lnTo>
                <a:lnTo>
                  <a:pt x="726142" y="117001"/>
                </a:lnTo>
                <a:lnTo>
                  <a:pt x="714900" y="135421"/>
                </a:lnTo>
                <a:lnTo>
                  <a:pt x="698394" y="145653"/>
                </a:lnTo>
                <a:lnTo>
                  <a:pt x="678449" y="148816"/>
                </a:lnTo>
                <a:lnTo>
                  <a:pt x="732838" y="148816"/>
                </a:lnTo>
                <a:lnTo>
                  <a:pt x="736211" y="146832"/>
                </a:lnTo>
                <a:lnTo>
                  <a:pt x="755720" y="118746"/>
                </a:lnTo>
                <a:lnTo>
                  <a:pt x="762672" y="81373"/>
                </a:lnTo>
                <a:lnTo>
                  <a:pt x="756836" y="46874"/>
                </a:lnTo>
                <a:lnTo>
                  <a:pt x="740598" y="21833"/>
                </a:lnTo>
                <a:close/>
              </a:path>
              <a:path w="1555750" h="170814">
                <a:moveTo>
                  <a:pt x="872854" y="3951"/>
                </a:moveTo>
                <a:lnTo>
                  <a:pt x="838290" y="3951"/>
                </a:lnTo>
                <a:lnTo>
                  <a:pt x="816706" y="166698"/>
                </a:lnTo>
                <a:lnTo>
                  <a:pt x="844780" y="166698"/>
                </a:lnTo>
                <a:lnTo>
                  <a:pt x="859874" y="39715"/>
                </a:lnTo>
                <a:lnTo>
                  <a:pt x="887606" y="39715"/>
                </a:lnTo>
                <a:lnTo>
                  <a:pt x="872854" y="3951"/>
                </a:lnTo>
                <a:close/>
              </a:path>
              <a:path w="1555750" h="170814">
                <a:moveTo>
                  <a:pt x="887606" y="39715"/>
                </a:moveTo>
                <a:lnTo>
                  <a:pt x="859874" y="39715"/>
                </a:lnTo>
                <a:lnTo>
                  <a:pt x="911794" y="166698"/>
                </a:lnTo>
                <a:lnTo>
                  <a:pt x="939868" y="162747"/>
                </a:lnTo>
                <a:lnTo>
                  <a:pt x="951580" y="134952"/>
                </a:lnTo>
                <a:lnTo>
                  <a:pt x="926888" y="134952"/>
                </a:lnTo>
                <a:lnTo>
                  <a:pt x="887606" y="39715"/>
                </a:lnTo>
                <a:close/>
              </a:path>
              <a:path w="1555750" h="170814">
                <a:moveTo>
                  <a:pt x="1020229" y="39715"/>
                </a:moveTo>
                <a:lnTo>
                  <a:pt x="991714" y="39715"/>
                </a:lnTo>
                <a:lnTo>
                  <a:pt x="1004694" y="166698"/>
                </a:lnTo>
                <a:lnTo>
                  <a:pt x="1037070" y="166698"/>
                </a:lnTo>
                <a:lnTo>
                  <a:pt x="1020229" y="39715"/>
                </a:lnTo>
                <a:close/>
              </a:path>
              <a:path w="1555750" h="170814">
                <a:moveTo>
                  <a:pt x="1015486" y="3951"/>
                </a:moveTo>
                <a:lnTo>
                  <a:pt x="980922" y="3951"/>
                </a:lnTo>
                <a:lnTo>
                  <a:pt x="926888" y="134952"/>
                </a:lnTo>
                <a:lnTo>
                  <a:pt x="951580" y="134952"/>
                </a:lnTo>
                <a:lnTo>
                  <a:pt x="991714" y="39715"/>
                </a:lnTo>
                <a:lnTo>
                  <a:pt x="1020229" y="39715"/>
                </a:lnTo>
                <a:lnTo>
                  <a:pt x="1015486" y="3951"/>
                </a:lnTo>
                <a:close/>
              </a:path>
              <a:path w="1555750" h="170814">
                <a:moveTo>
                  <a:pt x="1160233" y="3951"/>
                </a:moveTo>
                <a:lnTo>
                  <a:pt x="1101896" y="3951"/>
                </a:lnTo>
                <a:lnTo>
                  <a:pt x="1101896" y="166698"/>
                </a:lnTo>
                <a:lnTo>
                  <a:pt x="1155930" y="166698"/>
                </a:lnTo>
                <a:lnTo>
                  <a:pt x="1189026" y="163439"/>
                </a:lnTo>
                <a:lnTo>
                  <a:pt x="1213419" y="154040"/>
                </a:lnTo>
                <a:lnTo>
                  <a:pt x="1220636" y="146874"/>
                </a:lnTo>
                <a:lnTo>
                  <a:pt x="1134273" y="146874"/>
                </a:lnTo>
                <a:lnTo>
                  <a:pt x="1134273" y="93294"/>
                </a:lnTo>
                <a:lnTo>
                  <a:pt x="1221511" y="93294"/>
                </a:lnTo>
                <a:lnTo>
                  <a:pt x="1220437" y="92014"/>
                </a:lnTo>
                <a:lnTo>
                  <a:pt x="1207238" y="84731"/>
                </a:lnTo>
                <a:lnTo>
                  <a:pt x="1192609" y="81373"/>
                </a:lnTo>
                <a:lnTo>
                  <a:pt x="1201734" y="75412"/>
                </a:lnTo>
                <a:lnTo>
                  <a:pt x="1134273" y="75412"/>
                </a:lnTo>
                <a:lnTo>
                  <a:pt x="1134273" y="23842"/>
                </a:lnTo>
                <a:lnTo>
                  <a:pt x="1214896" y="23842"/>
                </a:lnTo>
                <a:lnTo>
                  <a:pt x="1205069" y="13888"/>
                </a:lnTo>
                <a:lnTo>
                  <a:pt x="1186086" y="6499"/>
                </a:lnTo>
                <a:lnTo>
                  <a:pt x="1160233" y="3951"/>
                </a:lnTo>
                <a:close/>
              </a:path>
              <a:path w="1555750" h="170814">
                <a:moveTo>
                  <a:pt x="1221511" y="93294"/>
                </a:moveTo>
                <a:lnTo>
                  <a:pt x="1158045" y="93294"/>
                </a:lnTo>
                <a:lnTo>
                  <a:pt x="1176987" y="95122"/>
                </a:lnTo>
                <a:lnTo>
                  <a:pt x="1191287" y="100477"/>
                </a:lnTo>
                <a:lnTo>
                  <a:pt x="1200324" y="109174"/>
                </a:lnTo>
                <a:lnTo>
                  <a:pt x="1203474" y="121022"/>
                </a:lnTo>
                <a:lnTo>
                  <a:pt x="1200493" y="133453"/>
                </a:lnTo>
                <a:lnTo>
                  <a:pt x="1192637" y="141407"/>
                </a:lnTo>
                <a:lnTo>
                  <a:pt x="1181540" y="145631"/>
                </a:lnTo>
                <a:lnTo>
                  <a:pt x="1168837" y="146874"/>
                </a:lnTo>
                <a:lnTo>
                  <a:pt x="1220636" y="146874"/>
                </a:lnTo>
                <a:lnTo>
                  <a:pt x="1228501" y="139065"/>
                </a:lnTo>
                <a:lnTo>
                  <a:pt x="1233663" y="119079"/>
                </a:lnTo>
                <a:lnTo>
                  <a:pt x="1229986" y="103402"/>
                </a:lnTo>
                <a:lnTo>
                  <a:pt x="1221511" y="93294"/>
                </a:lnTo>
                <a:close/>
              </a:path>
              <a:path w="1555750" h="170814">
                <a:moveTo>
                  <a:pt x="1214896" y="23842"/>
                </a:moveTo>
                <a:lnTo>
                  <a:pt x="1149440" y="23842"/>
                </a:lnTo>
                <a:lnTo>
                  <a:pt x="1168622" y="25669"/>
                </a:lnTo>
                <a:lnTo>
                  <a:pt x="1181316" y="31025"/>
                </a:lnTo>
                <a:lnTo>
                  <a:pt x="1188335" y="39721"/>
                </a:lnTo>
                <a:lnTo>
                  <a:pt x="1190494" y="51570"/>
                </a:lnTo>
                <a:lnTo>
                  <a:pt x="1188700" y="61172"/>
                </a:lnTo>
                <a:lnTo>
                  <a:pt x="1182646" y="68715"/>
                </a:lnTo>
                <a:lnTo>
                  <a:pt x="1171329" y="73646"/>
                </a:lnTo>
                <a:lnTo>
                  <a:pt x="1153743" y="75412"/>
                </a:lnTo>
                <a:lnTo>
                  <a:pt x="1201734" y="75412"/>
                </a:lnTo>
                <a:lnTo>
                  <a:pt x="1203406" y="74320"/>
                </a:lnTo>
                <a:lnTo>
                  <a:pt x="1212371" y="65232"/>
                </a:lnTo>
                <a:lnTo>
                  <a:pt x="1218491" y="54286"/>
                </a:lnTo>
                <a:lnTo>
                  <a:pt x="1220756" y="41657"/>
                </a:lnTo>
                <a:lnTo>
                  <a:pt x="1216765" y="25735"/>
                </a:lnTo>
                <a:lnTo>
                  <a:pt x="1214896" y="23842"/>
                </a:lnTo>
                <a:close/>
              </a:path>
              <a:path w="1555750" h="170814">
                <a:moveTo>
                  <a:pt x="1328751" y="3951"/>
                </a:moveTo>
                <a:lnTo>
                  <a:pt x="1298489" y="3951"/>
                </a:lnTo>
                <a:lnTo>
                  <a:pt x="1298489" y="166698"/>
                </a:lnTo>
                <a:lnTo>
                  <a:pt x="1328751" y="166698"/>
                </a:lnTo>
                <a:lnTo>
                  <a:pt x="1328751" y="3951"/>
                </a:lnTo>
                <a:close/>
              </a:path>
              <a:path w="1555750" h="170814">
                <a:moveTo>
                  <a:pt x="1488665" y="0"/>
                </a:moveTo>
                <a:lnTo>
                  <a:pt x="1454101" y="3951"/>
                </a:lnTo>
                <a:lnTo>
                  <a:pt x="1384900" y="166698"/>
                </a:lnTo>
                <a:lnTo>
                  <a:pt x="1417349" y="166698"/>
                </a:lnTo>
                <a:lnTo>
                  <a:pt x="1434631" y="123031"/>
                </a:lnTo>
                <a:lnTo>
                  <a:pt x="1538071" y="123031"/>
                </a:lnTo>
                <a:lnTo>
                  <a:pt x="1529303" y="101197"/>
                </a:lnTo>
                <a:lnTo>
                  <a:pt x="1443236" y="101197"/>
                </a:lnTo>
                <a:lnTo>
                  <a:pt x="1469195" y="31745"/>
                </a:lnTo>
                <a:lnTo>
                  <a:pt x="1501413" y="31745"/>
                </a:lnTo>
                <a:lnTo>
                  <a:pt x="1488665" y="0"/>
                </a:lnTo>
                <a:close/>
              </a:path>
              <a:path w="1555750" h="170814">
                <a:moveTo>
                  <a:pt x="1538071" y="123031"/>
                </a:moveTo>
                <a:lnTo>
                  <a:pt x="1503760" y="123031"/>
                </a:lnTo>
                <a:lnTo>
                  <a:pt x="1521042" y="166698"/>
                </a:lnTo>
                <a:lnTo>
                  <a:pt x="1555606" y="166698"/>
                </a:lnTo>
                <a:lnTo>
                  <a:pt x="1538071" y="123031"/>
                </a:lnTo>
                <a:close/>
              </a:path>
              <a:path w="1555750" h="170814">
                <a:moveTo>
                  <a:pt x="1501413" y="31745"/>
                </a:moveTo>
                <a:lnTo>
                  <a:pt x="1469195" y="31745"/>
                </a:lnTo>
                <a:lnTo>
                  <a:pt x="1495155" y="101197"/>
                </a:lnTo>
                <a:lnTo>
                  <a:pt x="1529303" y="101197"/>
                </a:lnTo>
                <a:lnTo>
                  <a:pt x="1501413" y="31745"/>
                </a:lnTo>
                <a:close/>
              </a:path>
            </a:pathLst>
          </a:custGeom>
          <a:solidFill>
            <a:srgbClr val="FFFFFF"/>
          </a:solidFill>
        </p:spPr>
        <p:txBody>
          <a:bodyPr wrap="square" lIns="0" tIns="0" rIns="0" bIns="0" rtlCol="0"/>
          <a:lstStyle/>
          <a:p>
            <a:endParaRPr/>
          </a:p>
        </p:txBody>
      </p:sp>
      <p:sp>
        <p:nvSpPr>
          <p:cNvPr id="7" name="object 7"/>
          <p:cNvSpPr/>
          <p:nvPr/>
        </p:nvSpPr>
        <p:spPr>
          <a:xfrm>
            <a:off x="3774630" y="2564953"/>
            <a:ext cx="1473571" cy="1727199"/>
          </a:xfrm>
          <a:prstGeom prst="rect">
            <a:avLst/>
          </a:prstGeom>
          <a:blipFill>
            <a:blip r:embed="rId3" cstate="print"/>
            <a:stretch>
              <a:fillRect/>
            </a:stretch>
          </a:blipFill>
        </p:spPr>
        <p:txBody>
          <a:bodyPr wrap="square" lIns="0" tIns="0" rIns="0" bIns="0" rtlCol="0"/>
          <a:lstStyle/>
          <a:p>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8195" name="Rectangle 9"/>
          <p:cNvSpPr>
            <a:spLocks noChangeArrowheads="1"/>
          </p:cNvSpPr>
          <p:nvPr/>
        </p:nvSpPr>
        <p:spPr bwMode="auto">
          <a:xfrm>
            <a:off x="1919288" y="1173707"/>
            <a:ext cx="8291513" cy="5063581"/>
          </a:xfrm>
          <a:prstGeom prst="rect">
            <a:avLst/>
          </a:prstGeom>
          <a:noFill/>
          <a:ln w="9525">
            <a:noFill/>
            <a:miter lim="800000"/>
            <a:headEnd/>
            <a:tailEnd/>
          </a:ln>
        </p:spPr>
        <p:txBody>
          <a:bodyPr lIns="90000" tIns="46800" rIns="90000" bIns="46800"/>
          <a:lstStyle/>
          <a:p>
            <a:pPr marL="627063" lvl="2" indent="-271463" defTabSz="411163" eaLnBrk="0" hangingPunct="0">
              <a:tabLst>
                <a:tab pos="2239963" algn="l"/>
              </a:tabLst>
              <a:defRPr/>
            </a:pPr>
            <a:endParaRPr lang="es-CO" sz="1600" dirty="0">
              <a:solidFill>
                <a:srgbClr val="080808"/>
              </a:solidFill>
              <a:cs typeface="Times New Roman" pitchFamily="18" charset="0"/>
            </a:endParaRPr>
          </a:p>
        </p:txBody>
      </p:sp>
      <p:sp>
        <p:nvSpPr>
          <p:cNvPr id="9" name="8 Rectángulo redondeado"/>
          <p:cNvSpPr/>
          <p:nvPr/>
        </p:nvSpPr>
        <p:spPr>
          <a:xfrm>
            <a:off x="3290924" y="3481125"/>
            <a:ext cx="5548238"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27450" y="2308919"/>
            <a:ext cx="46751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CEC84F5E-DAA6-4D61-9BFD-B4168B0AC62C}"/>
              </a:ext>
            </a:extLst>
          </p:cNvPr>
          <p:cNvSpPr>
            <a:spLocks noGrp="1"/>
          </p:cNvSpPr>
          <p:nvPr>
            <p:ph type="sldNum" sz="quarter" idx="7"/>
          </p:nvPr>
        </p:nvSpPr>
        <p:spPr/>
        <p:txBody>
          <a:bodyPr/>
          <a:lstStyle/>
          <a:p>
            <a:pPr marL="38100">
              <a:lnSpc>
                <a:spcPts val="1430"/>
              </a:lnSpc>
            </a:pPr>
            <a:fld id="{81D60167-4931-47E6-BA6A-407CBD079E47}" type="slidenum">
              <a:rPr lang="es-CO" spc="-5" smtClean="0"/>
              <a:t>10</a:t>
            </a:fld>
            <a:endParaRPr lang="es-CO" spc="-5" dirty="0"/>
          </a:p>
        </p:txBody>
      </p:sp>
    </p:spTree>
    <p:extLst>
      <p:ext uri="{BB962C8B-B14F-4D97-AF65-F5344CB8AC3E}">
        <p14:creationId xmlns:p14="http://schemas.microsoft.com/office/powerpoint/2010/main" val="1674215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Las </a:t>
            </a:r>
            <a:r>
              <a:rPr lang="es-CO" sz="1600" dirty="0">
                <a:solidFill>
                  <a:schemeClr val="accent2"/>
                </a:solidFill>
                <a:cs typeface="Times New Roman" pitchFamily="18" charset="0"/>
              </a:rPr>
              <a:t>Operaciones Morfológicas</a:t>
            </a:r>
            <a:r>
              <a:rPr lang="es-CO" sz="1600" dirty="0">
                <a:cs typeface="Times New Roman" pitchFamily="18" charset="0"/>
              </a:rPr>
              <a:t> son operaciones que afectan </a:t>
            </a:r>
            <a:r>
              <a:rPr lang="es-CO" sz="1600" b="1" dirty="0">
                <a:cs typeface="Times New Roman" pitchFamily="18" charset="0"/>
              </a:rPr>
              <a:t>la forma</a:t>
            </a:r>
            <a:r>
              <a:rPr lang="es-CO" sz="1600" dirty="0">
                <a:cs typeface="Times New Roman" pitchFamily="18" charset="0"/>
              </a:rPr>
              <a:t> de los objetos en la imagen. Este tipo de operaciones está definido principalmente para </a:t>
            </a:r>
            <a:r>
              <a:rPr lang="es-CO" sz="1600" i="1" dirty="0">
                <a:solidFill>
                  <a:srgbClr val="7C9E38"/>
                </a:solidFill>
                <a:cs typeface="Times New Roman" pitchFamily="18" charset="0"/>
              </a:rPr>
              <a:t>imágenes binarias</a:t>
            </a:r>
            <a:r>
              <a:rPr lang="es-CO" sz="1600" dirty="0">
                <a:cs typeface="Times New Roman" pitchFamily="18" charset="0"/>
              </a:rPr>
              <a:t> y se basan en la </a:t>
            </a:r>
            <a:r>
              <a:rPr lang="es-CO" sz="1600" i="1" dirty="0">
                <a:solidFill>
                  <a:schemeClr val="accent3"/>
                </a:solidFill>
                <a:cs typeface="Times New Roman" pitchFamily="18" charset="0"/>
              </a:rPr>
              <a:t>teoría de conjuntos</a:t>
            </a:r>
            <a:r>
              <a:rPr lang="es-CO" sz="1600" dirty="0">
                <a:cs typeface="Times New Roman" pitchFamily="18" charset="0"/>
              </a:rPr>
              <a:t>. </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Las operaciones morfológicas se usan para:</a:t>
            </a:r>
          </a:p>
          <a:p>
            <a:pPr marL="273050" lvl="1" defTabSz="411163" eaLnBrk="0" hangingPunct="0">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dirty="0">
                <a:cs typeface="Times New Roman" pitchFamily="18" charset="0"/>
              </a:rPr>
              <a:t>Simplificar las imágenes mientras se conservan las principales características de forma de los objetos.</a:t>
            </a:r>
          </a:p>
          <a:p>
            <a:pPr marL="804863" lvl="2" indent="-273050" defTabSz="411163" eaLnBrk="0" hangingPunct="0">
              <a:buBlip>
                <a:blip r:embed="rId6"/>
              </a:buBlip>
              <a:tabLst>
                <a:tab pos="2239963" algn="l"/>
              </a:tabLst>
              <a:defRPr/>
            </a:pPr>
            <a:endParaRPr lang="es-ES" sz="1600" dirty="0">
              <a:cs typeface="Arial" charset="0"/>
            </a:endParaRPr>
          </a:p>
          <a:p>
            <a:pPr marL="804863" lvl="2" indent="-273050" defTabSz="411163" eaLnBrk="0" hangingPunct="0">
              <a:buBlip>
                <a:blip r:embed="rId6"/>
              </a:buBlip>
              <a:tabLst>
                <a:tab pos="2239963" algn="l"/>
              </a:tabLst>
              <a:defRPr/>
            </a:pPr>
            <a:r>
              <a:rPr lang="es-ES" sz="1600" dirty="0">
                <a:cs typeface="Arial" charset="0"/>
              </a:rPr>
              <a:t>Destacar la estructura de los objetos (extraer el esqueleto, obtener bordes,...)</a:t>
            </a:r>
          </a:p>
          <a:p>
            <a:pPr marL="804863" lvl="2" indent="-273050" defTabSz="411163" eaLnBrk="0" hangingPunct="0">
              <a:buBlip>
                <a:blip r:embed="rId6"/>
              </a:buBlip>
              <a:tabLst>
                <a:tab pos="2239963" algn="l"/>
              </a:tabLst>
              <a:defRPr/>
            </a:pPr>
            <a:endParaRPr lang="es-ES"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1741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0332" y="4329656"/>
            <a:ext cx="1149432" cy="1181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95078" y="4315279"/>
            <a:ext cx="1230364" cy="119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DF9566BA-8AC6-473E-A1BD-72F129C65DC3}"/>
              </a:ext>
            </a:extLst>
          </p:cNvPr>
          <p:cNvSpPr>
            <a:spLocks noGrp="1"/>
          </p:cNvSpPr>
          <p:nvPr>
            <p:ph type="sldNum" sz="quarter" idx="7"/>
          </p:nvPr>
        </p:nvSpPr>
        <p:spPr/>
        <p:txBody>
          <a:bodyPr/>
          <a:lstStyle/>
          <a:p>
            <a:pPr marL="38100">
              <a:lnSpc>
                <a:spcPts val="1430"/>
              </a:lnSpc>
            </a:pPr>
            <a:fld id="{81D60167-4931-47E6-BA6A-407CBD079E47}" type="slidenum">
              <a:rPr lang="es-CO" spc="-5" smtClean="0"/>
              <a:t>11</a:t>
            </a:fld>
            <a:endParaRPr lang="es-CO" spc="-5" dirty="0"/>
          </a:p>
        </p:txBody>
      </p:sp>
    </p:spTree>
    <p:extLst>
      <p:ext uri="{BB962C8B-B14F-4D97-AF65-F5344CB8AC3E}">
        <p14:creationId xmlns:p14="http://schemas.microsoft.com/office/powerpoint/2010/main" val="4083781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Las </a:t>
            </a:r>
            <a:r>
              <a:rPr lang="es-CO" sz="1600" dirty="0">
                <a:solidFill>
                  <a:schemeClr val="accent2"/>
                </a:solidFill>
                <a:cs typeface="Times New Roman" pitchFamily="18" charset="0"/>
              </a:rPr>
              <a:t>Operaciones Morfológicas </a:t>
            </a:r>
            <a:r>
              <a:rPr lang="es-CO" sz="1600" dirty="0">
                <a:cs typeface="Times New Roman" pitchFamily="18" charset="0"/>
              </a:rPr>
              <a:t>se basan en la </a:t>
            </a:r>
            <a:r>
              <a:rPr lang="es-CO" sz="1600" dirty="0">
                <a:solidFill>
                  <a:srgbClr val="7C9E38"/>
                </a:solidFill>
                <a:cs typeface="Times New Roman" pitchFamily="18" charset="0"/>
              </a:rPr>
              <a:t>Teoría de Conjuntos</a:t>
            </a:r>
            <a:r>
              <a:rPr lang="es-CO" sz="1600" dirty="0">
                <a:cs typeface="Times New Roman" pitchFamily="18" charset="0"/>
              </a:rPr>
              <a:t> … </a:t>
            </a: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dirty="0">
                <a:cs typeface="Times New Roman" pitchFamily="18" charset="0"/>
              </a:rPr>
              <a:t>Sean A y B dos conjuntos, se tiene que:</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La Intersección</a:t>
            </a:r>
            <a:r>
              <a:rPr lang="es-CO" sz="1600" dirty="0">
                <a:cs typeface="Times New Roman" pitchFamily="18" charset="0"/>
              </a:rPr>
              <a:t>: A </a:t>
            </a:r>
            <a:r>
              <a:rPr lang="es-CO" sz="1600" b="1" dirty="0">
                <a:solidFill>
                  <a:schemeClr val="accent2"/>
                </a:solidFill>
                <a:cs typeface="Times New Roman" pitchFamily="18" charset="0"/>
                <a:sym typeface="Symbol"/>
              </a:rPr>
              <a:t></a:t>
            </a:r>
            <a:r>
              <a:rPr lang="es-CO" sz="1600" dirty="0">
                <a:cs typeface="Times New Roman" pitchFamily="18" charset="0"/>
              </a:rPr>
              <a:t> B = {x| x </a:t>
            </a:r>
            <a:r>
              <a:rPr lang="es-CO" sz="1600" dirty="0">
                <a:cs typeface="Times New Roman" pitchFamily="18" charset="0"/>
                <a:sym typeface="Symbol"/>
              </a:rPr>
              <a:t> A  </a:t>
            </a:r>
            <a:r>
              <a:rPr lang="es-CO" sz="1600" dirty="0">
                <a:cs typeface="Times New Roman" pitchFamily="18" charset="0"/>
              </a:rPr>
              <a:t>x </a:t>
            </a:r>
            <a:r>
              <a:rPr lang="es-CO" sz="1600" dirty="0">
                <a:cs typeface="Times New Roman" pitchFamily="18" charset="0"/>
                <a:sym typeface="Symbol"/>
              </a:rPr>
              <a:t> B</a:t>
            </a:r>
            <a:r>
              <a:rPr lang="es-CO" sz="1600" dirty="0">
                <a:cs typeface="Times New Roman" pitchFamily="18" charset="0"/>
              </a:rPr>
              <a:t>}</a:t>
            </a:r>
          </a:p>
          <a:p>
            <a:pPr marL="804863" lvl="2" indent="-273050" defTabSz="411163" eaLnBrk="0" hangingPunct="0">
              <a:buBlip>
                <a:blip r:embed="rId6"/>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La Unión</a:t>
            </a:r>
            <a:r>
              <a:rPr lang="es-CO" sz="1600" dirty="0">
                <a:cs typeface="Times New Roman" pitchFamily="18" charset="0"/>
              </a:rPr>
              <a:t>: A </a:t>
            </a:r>
            <a:r>
              <a:rPr lang="es-CO" sz="1600" b="1" dirty="0">
                <a:solidFill>
                  <a:schemeClr val="accent2"/>
                </a:solidFill>
                <a:cs typeface="Times New Roman" pitchFamily="18" charset="0"/>
                <a:sym typeface="Symbol"/>
              </a:rPr>
              <a:t></a:t>
            </a:r>
            <a:r>
              <a:rPr lang="es-CO" sz="1600" dirty="0">
                <a:cs typeface="Times New Roman" pitchFamily="18" charset="0"/>
              </a:rPr>
              <a:t> B = {x| x </a:t>
            </a:r>
            <a:r>
              <a:rPr lang="es-CO" sz="1600" dirty="0">
                <a:cs typeface="Times New Roman" pitchFamily="18" charset="0"/>
                <a:sym typeface="Symbol"/>
              </a:rPr>
              <a:t> A  </a:t>
            </a:r>
            <a:r>
              <a:rPr lang="es-CO" sz="1600" dirty="0">
                <a:cs typeface="Times New Roman" pitchFamily="18" charset="0"/>
              </a:rPr>
              <a:t>x </a:t>
            </a:r>
            <a:r>
              <a:rPr lang="es-CO" sz="1600" dirty="0">
                <a:cs typeface="Times New Roman" pitchFamily="18" charset="0"/>
                <a:sym typeface="Symbol"/>
              </a:rPr>
              <a:t> B</a:t>
            </a:r>
            <a:r>
              <a:rPr lang="es-CO" sz="1600" dirty="0">
                <a:cs typeface="Times New Roman" pitchFamily="18" charset="0"/>
              </a:rPr>
              <a:t>}</a:t>
            </a:r>
          </a:p>
          <a:p>
            <a:pPr marL="804863" lvl="2" indent="-273050" defTabSz="411163" eaLnBrk="0" hangingPunct="0">
              <a:buBlip>
                <a:blip r:embed="rId6"/>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El Complemento</a:t>
            </a:r>
            <a:r>
              <a:rPr lang="es-CO" sz="1600" dirty="0">
                <a:cs typeface="Times New Roman" pitchFamily="18" charset="0"/>
              </a:rPr>
              <a:t>: A</a:t>
            </a:r>
            <a:r>
              <a:rPr lang="es-CO" sz="1600" b="1" baseline="30000" dirty="0">
                <a:solidFill>
                  <a:schemeClr val="accent2"/>
                </a:solidFill>
                <a:cs typeface="Times New Roman" pitchFamily="18" charset="0"/>
              </a:rPr>
              <a:t>c</a:t>
            </a:r>
            <a:r>
              <a:rPr lang="es-CO" sz="1600" b="1" dirty="0">
                <a:solidFill>
                  <a:schemeClr val="accent2"/>
                </a:solidFill>
                <a:cs typeface="Times New Roman" pitchFamily="18" charset="0"/>
              </a:rPr>
              <a:t> </a:t>
            </a:r>
            <a:r>
              <a:rPr lang="es-CO" sz="1600" dirty="0">
                <a:cs typeface="Times New Roman" pitchFamily="18" charset="0"/>
              </a:rPr>
              <a:t>= {x| x </a:t>
            </a:r>
            <a:r>
              <a:rPr lang="es-CO" sz="1600" dirty="0">
                <a:cs typeface="Times New Roman" pitchFamily="18" charset="0"/>
                <a:sym typeface="Symbol"/>
              </a:rPr>
              <a:t> A</a:t>
            </a:r>
            <a:r>
              <a:rPr lang="es-CO" sz="1600" dirty="0">
                <a:cs typeface="Times New Roman" pitchFamily="18" charset="0"/>
              </a:rPr>
              <a:t>}</a:t>
            </a:r>
          </a:p>
          <a:p>
            <a:pPr marL="804863" lvl="2" indent="-273050" defTabSz="411163" eaLnBrk="0" hangingPunct="0">
              <a:buBlip>
                <a:blip r:embed="rId6"/>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La Diferencia</a:t>
            </a:r>
            <a:r>
              <a:rPr lang="es-CO" sz="1600" dirty="0">
                <a:cs typeface="Times New Roman" pitchFamily="18" charset="0"/>
              </a:rPr>
              <a:t>: A</a:t>
            </a:r>
            <a:r>
              <a:rPr lang="es-CO" sz="1600" b="1" dirty="0">
                <a:solidFill>
                  <a:schemeClr val="accent2"/>
                </a:solidFill>
                <a:cs typeface="Times New Roman" pitchFamily="18" charset="0"/>
              </a:rPr>
              <a:t>-</a:t>
            </a:r>
            <a:r>
              <a:rPr lang="es-CO" sz="1600" dirty="0">
                <a:cs typeface="Times New Roman" pitchFamily="18" charset="0"/>
              </a:rPr>
              <a:t>B = {x| x </a:t>
            </a:r>
            <a:r>
              <a:rPr lang="es-CO" sz="1600" dirty="0">
                <a:cs typeface="Times New Roman" pitchFamily="18" charset="0"/>
                <a:sym typeface="Symbol"/>
              </a:rPr>
              <a:t> A  </a:t>
            </a:r>
            <a:r>
              <a:rPr lang="es-CO" sz="1600" dirty="0">
                <a:cs typeface="Times New Roman" pitchFamily="18" charset="0"/>
              </a:rPr>
              <a:t>x </a:t>
            </a:r>
            <a:r>
              <a:rPr lang="es-CO" sz="1600" dirty="0">
                <a:cs typeface="Times New Roman" pitchFamily="18" charset="0"/>
                <a:sym typeface="Symbol"/>
              </a:rPr>
              <a:t> B</a:t>
            </a:r>
            <a:r>
              <a:rPr lang="es-CO" sz="1600" dirty="0">
                <a:cs typeface="Times New Roman" pitchFamily="18" charset="0"/>
              </a:rPr>
              <a:t>} = A </a:t>
            </a:r>
            <a:r>
              <a:rPr lang="es-CO" sz="1600" b="1" dirty="0">
                <a:solidFill>
                  <a:schemeClr val="accent2"/>
                </a:solidFill>
                <a:cs typeface="Times New Roman" pitchFamily="18" charset="0"/>
                <a:sym typeface="Symbol"/>
              </a:rPr>
              <a:t></a:t>
            </a:r>
            <a:r>
              <a:rPr lang="es-CO" sz="1600" dirty="0">
                <a:cs typeface="Times New Roman" pitchFamily="18" charset="0"/>
              </a:rPr>
              <a:t> B</a:t>
            </a:r>
            <a:r>
              <a:rPr lang="es-CO" sz="1600" b="1" baseline="30000" dirty="0">
                <a:solidFill>
                  <a:schemeClr val="accent2"/>
                </a:solidFill>
                <a:cs typeface="Times New Roman" pitchFamily="18" charset="0"/>
              </a:rPr>
              <a:t>c</a:t>
            </a:r>
          </a:p>
          <a:p>
            <a:pPr marL="804863" lvl="2" indent="-273050" defTabSz="411163" eaLnBrk="0" hangingPunct="0">
              <a:buBlip>
                <a:blip r:embed="rId6"/>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La Reflexión: </a:t>
            </a:r>
            <a:r>
              <a:rPr lang="es-CO" sz="1600" dirty="0">
                <a:cs typeface="Times New Roman" pitchFamily="18" charset="0"/>
              </a:rPr>
              <a:t>Â = {x| x </a:t>
            </a:r>
            <a:r>
              <a:rPr lang="es-CO" sz="1600" dirty="0">
                <a:cs typeface="Times New Roman" pitchFamily="18" charset="0"/>
                <a:sym typeface="Symbol"/>
              </a:rPr>
              <a:t>= -a, para a  A</a:t>
            </a:r>
            <a:r>
              <a:rPr lang="es-CO" sz="1600" dirty="0">
                <a:cs typeface="Times New Roman" pitchFamily="18" charset="0"/>
              </a:rPr>
              <a:t>} </a:t>
            </a:r>
          </a:p>
          <a:p>
            <a:pPr marL="804863" lvl="2" indent="-273050" defTabSz="411163" eaLnBrk="0" hangingPunct="0">
              <a:buBlip>
                <a:blip r:embed="rId6"/>
              </a:buBlip>
              <a:tabLst>
                <a:tab pos="2239963" algn="l"/>
              </a:tabLst>
              <a:defRPr/>
            </a:pPr>
            <a:endParaRPr lang="es-CO" sz="1600" dirty="0">
              <a:cs typeface="Times New Roman" pitchFamily="18" charset="0"/>
            </a:endParaRPr>
          </a:p>
          <a:p>
            <a:pPr marL="804863" lvl="2" indent="-273050" defTabSz="411163" eaLnBrk="0" hangingPunct="0">
              <a:buBlip>
                <a:blip r:embed="rId6"/>
              </a:buBlip>
              <a:tabLst>
                <a:tab pos="2239963" algn="l"/>
              </a:tabLst>
              <a:defRPr/>
            </a:pPr>
            <a:r>
              <a:rPr lang="es-CO" sz="1600" b="1" dirty="0">
                <a:cs typeface="Times New Roman" pitchFamily="18" charset="0"/>
              </a:rPr>
              <a:t>La Traslación: </a:t>
            </a:r>
            <a:r>
              <a:rPr lang="pt-BR" sz="1600" dirty="0">
                <a:cs typeface="Times New Roman" pitchFamily="18" charset="0"/>
              </a:rPr>
              <a:t>(A)</a:t>
            </a:r>
            <a:r>
              <a:rPr lang="pt-BR" sz="1600" baseline="-25000" dirty="0">
                <a:cs typeface="Times New Roman" pitchFamily="18" charset="0"/>
              </a:rPr>
              <a:t>z</a:t>
            </a:r>
            <a:r>
              <a:rPr lang="pt-BR" sz="1600" dirty="0">
                <a:cs typeface="Times New Roman" pitchFamily="18" charset="0"/>
              </a:rPr>
              <a:t> = { a + z | a ∈ A }</a:t>
            </a:r>
            <a:endParaRPr lang="es-CO" sz="1600" b="1" dirty="0">
              <a:cs typeface="Times New Roman" pitchFamily="18" charset="0"/>
            </a:endParaRPr>
          </a:p>
        </p:txBody>
      </p:sp>
      <p:sp>
        <p:nvSpPr>
          <p:cNvPr id="2" name="Marcador de número de diapositiva 1">
            <a:extLst>
              <a:ext uri="{FF2B5EF4-FFF2-40B4-BE49-F238E27FC236}">
                <a16:creationId xmlns:a16="http://schemas.microsoft.com/office/drawing/2014/main" id="{33955668-D329-410B-9D92-D79A14F5BA5F}"/>
              </a:ext>
            </a:extLst>
          </p:cNvPr>
          <p:cNvSpPr>
            <a:spLocks noGrp="1"/>
          </p:cNvSpPr>
          <p:nvPr>
            <p:ph type="sldNum" sz="quarter" idx="7"/>
          </p:nvPr>
        </p:nvSpPr>
        <p:spPr/>
        <p:txBody>
          <a:bodyPr/>
          <a:lstStyle/>
          <a:p>
            <a:pPr marL="38100">
              <a:lnSpc>
                <a:spcPts val="1430"/>
              </a:lnSpc>
            </a:pPr>
            <a:fld id="{81D60167-4931-47E6-BA6A-407CBD079E47}" type="slidenum">
              <a:rPr lang="es-CO" spc="-5" smtClean="0"/>
              <a:t>12</a:t>
            </a:fld>
            <a:endParaRPr lang="es-CO" spc="-5" dirty="0"/>
          </a:p>
        </p:txBody>
      </p:sp>
    </p:spTree>
    <p:extLst>
      <p:ext uri="{BB962C8B-B14F-4D97-AF65-F5344CB8AC3E}">
        <p14:creationId xmlns:p14="http://schemas.microsoft.com/office/powerpoint/2010/main" val="4195206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p:txBody>
      </p:sp>
      <p:pic>
        <p:nvPicPr>
          <p:cNvPr id="4" name="Picture 5"/>
          <p:cNvPicPr>
            <a:picLocks noChangeAspect="1" noChangeArrowheads="1"/>
          </p:cNvPicPr>
          <p:nvPr/>
        </p:nvPicPr>
        <p:blipFill>
          <a:blip r:embed="rId5"/>
          <a:srcRect/>
          <a:stretch>
            <a:fillRect/>
          </a:stretch>
        </p:blipFill>
        <p:spPr bwMode="auto">
          <a:xfrm>
            <a:off x="1823511" y="1928311"/>
            <a:ext cx="1543050" cy="1470265"/>
          </a:xfrm>
          <a:prstGeom prst="rect">
            <a:avLst/>
          </a:prstGeom>
          <a:noFill/>
          <a:ln w="9525">
            <a:noFill/>
            <a:miter lim="800000"/>
            <a:headEnd/>
            <a:tailEnd/>
          </a:ln>
        </p:spPr>
      </p:pic>
      <p:pic>
        <p:nvPicPr>
          <p:cNvPr id="5" name="Picture 6"/>
          <p:cNvPicPr>
            <a:picLocks noChangeAspect="1" noChangeArrowheads="1"/>
          </p:cNvPicPr>
          <p:nvPr/>
        </p:nvPicPr>
        <p:blipFill>
          <a:blip r:embed="rId6"/>
          <a:srcRect/>
          <a:stretch>
            <a:fillRect/>
          </a:stretch>
        </p:blipFill>
        <p:spPr bwMode="auto">
          <a:xfrm>
            <a:off x="4273204" y="1953711"/>
            <a:ext cx="1513937" cy="1470265"/>
          </a:xfrm>
          <a:prstGeom prst="rect">
            <a:avLst/>
          </a:prstGeom>
          <a:noFill/>
          <a:ln w="9525">
            <a:noFill/>
            <a:miter lim="800000"/>
            <a:headEnd/>
            <a:tailEnd/>
          </a:ln>
        </p:spPr>
      </p:pic>
      <p:pic>
        <p:nvPicPr>
          <p:cNvPr id="6" name="Picture 7"/>
          <p:cNvPicPr>
            <a:picLocks noChangeAspect="1" noChangeArrowheads="1"/>
          </p:cNvPicPr>
          <p:nvPr/>
        </p:nvPicPr>
        <p:blipFill>
          <a:blip r:embed="rId7"/>
          <a:srcRect/>
          <a:stretch>
            <a:fillRect/>
          </a:stretch>
        </p:blipFill>
        <p:spPr bwMode="auto">
          <a:xfrm>
            <a:off x="8793272" y="1945530"/>
            <a:ext cx="1559143" cy="1486625"/>
          </a:xfrm>
          <a:prstGeom prst="rect">
            <a:avLst/>
          </a:prstGeom>
          <a:noFill/>
          <a:ln w="9525">
            <a:noFill/>
            <a:miter lim="800000"/>
            <a:headEnd/>
            <a:tailEnd/>
          </a:ln>
        </p:spPr>
      </p:pic>
      <p:grpSp>
        <p:nvGrpSpPr>
          <p:cNvPr id="7" name="6 Grupo"/>
          <p:cNvGrpSpPr/>
          <p:nvPr/>
        </p:nvGrpSpPr>
        <p:grpSpPr>
          <a:xfrm>
            <a:off x="1823511" y="3824046"/>
            <a:ext cx="1543050" cy="1470264"/>
            <a:chOff x="1136650" y="2438159"/>
            <a:chExt cx="1543050" cy="1470264"/>
          </a:xfrm>
        </p:grpSpPr>
        <p:sp>
          <p:nvSpPr>
            <p:cNvPr id="8" name="7 Rectángulo"/>
            <p:cNvSpPr/>
            <p:nvPr/>
          </p:nvSpPr>
          <p:spPr>
            <a:xfrm>
              <a:off x="1136650" y="2438159"/>
              <a:ext cx="1543050" cy="147026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s-CO"/>
            </a:p>
          </p:txBody>
        </p:sp>
        <p:sp>
          <p:nvSpPr>
            <p:cNvPr id="9" name="8 Rectángulo"/>
            <p:cNvSpPr/>
            <p:nvPr/>
          </p:nvSpPr>
          <p:spPr>
            <a:xfrm>
              <a:off x="1447800" y="2959100"/>
              <a:ext cx="698500" cy="5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grpSp>
      <p:pic>
        <p:nvPicPr>
          <p:cNvPr id="10" name="Picture 8"/>
          <p:cNvPicPr>
            <a:picLocks noChangeAspect="1" noChangeArrowheads="1"/>
          </p:cNvPicPr>
          <p:nvPr/>
        </p:nvPicPr>
        <p:blipFill>
          <a:blip r:embed="rId8"/>
          <a:srcRect/>
          <a:stretch>
            <a:fillRect/>
          </a:stretch>
        </p:blipFill>
        <p:spPr bwMode="auto">
          <a:xfrm>
            <a:off x="4268500" y="3824046"/>
            <a:ext cx="1470264" cy="1470264"/>
          </a:xfrm>
          <a:prstGeom prst="rect">
            <a:avLst/>
          </a:prstGeom>
          <a:noFill/>
          <a:ln w="9525">
            <a:noFill/>
            <a:miter lim="800000"/>
            <a:headEnd/>
            <a:tailEnd/>
          </a:ln>
        </p:spPr>
      </p:pic>
      <p:pic>
        <p:nvPicPr>
          <p:cNvPr id="11" name="Picture 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89080" y="1978159"/>
            <a:ext cx="1525587" cy="1446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p:cNvSpPr/>
          <p:nvPr/>
        </p:nvSpPr>
        <p:spPr>
          <a:xfrm>
            <a:off x="1720366" y="3576697"/>
            <a:ext cx="8689356" cy="2062103"/>
          </a:xfrm>
          <a:prstGeom prst="rect">
            <a:avLst/>
          </a:prstGeom>
        </p:spPr>
        <p:txBody>
          <a:bodyPr wrap="square">
            <a:spAutoFit/>
          </a:bodyPr>
          <a:lstStyle/>
          <a:p>
            <a:pPr marL="804863" lvl="2" indent="-273050" defTabSz="411163" eaLnBrk="0" hangingPunct="0">
              <a:tabLst>
                <a:tab pos="2239963" algn="l"/>
              </a:tabLst>
              <a:defRPr/>
            </a:pPr>
            <a:r>
              <a:rPr lang="es-CO" sz="1600" dirty="0">
                <a:solidFill>
                  <a:schemeClr val="accent2"/>
                </a:solidFill>
                <a:cs typeface="Times New Roman" pitchFamily="18" charset="0"/>
              </a:rPr>
              <a:t> A		               B	               			       A </a:t>
            </a:r>
            <a:r>
              <a:rPr lang="es-CO" sz="1600" dirty="0">
                <a:solidFill>
                  <a:schemeClr val="accent2"/>
                </a:solidFill>
                <a:cs typeface="Times New Roman" pitchFamily="18" charset="0"/>
                <a:sym typeface="Symbol"/>
              </a:rPr>
              <a:t></a:t>
            </a:r>
            <a:r>
              <a:rPr lang="es-CO" sz="1600" dirty="0">
                <a:solidFill>
                  <a:schemeClr val="accent2"/>
                </a:solidFill>
                <a:cs typeface="Times New Roman" pitchFamily="18" charset="0"/>
              </a:rPr>
              <a:t> B 	            		 A </a:t>
            </a:r>
            <a:r>
              <a:rPr lang="es-CO" sz="1600" dirty="0">
                <a:solidFill>
                  <a:schemeClr val="accent2"/>
                </a:solidFill>
                <a:cs typeface="Times New Roman" pitchFamily="18" charset="0"/>
                <a:sym typeface="Symbol"/>
              </a:rPr>
              <a:t></a:t>
            </a:r>
            <a:r>
              <a:rPr lang="es-CO" sz="1600" dirty="0">
                <a:solidFill>
                  <a:schemeClr val="accent2"/>
                </a:solidFill>
                <a:cs typeface="Times New Roman" pitchFamily="18" charset="0"/>
              </a:rPr>
              <a:t> B </a:t>
            </a:r>
          </a:p>
          <a:p>
            <a:pPr marL="804863" lvl="2" indent="-273050" defTabSz="411163" eaLnBrk="0" hangingPunct="0">
              <a:tabLst>
                <a:tab pos="2239963" algn="l"/>
              </a:tabLst>
              <a:defRPr/>
            </a:pPr>
            <a:r>
              <a:rPr lang="es-CO" sz="1600" dirty="0">
                <a:solidFill>
                  <a:schemeClr val="accent2"/>
                </a:solidFill>
                <a:cs typeface="Times New Roman" pitchFamily="18" charset="0"/>
              </a:rPr>
              <a:t>	   	</a:t>
            </a:r>
          </a:p>
          <a:p>
            <a:pPr marL="804863" lvl="2" indent="-273050" defTabSz="411163" eaLnBrk="0" hangingPunct="0">
              <a:tabLst>
                <a:tab pos="2239963" algn="l"/>
              </a:tabLst>
              <a:defRPr/>
            </a:pPr>
            <a:endParaRPr lang="es-CO" sz="1600" dirty="0">
              <a:solidFill>
                <a:schemeClr val="accent2"/>
              </a:solidFill>
              <a:cs typeface="Times New Roman" pitchFamily="18" charset="0"/>
            </a:endParaRPr>
          </a:p>
          <a:p>
            <a:pPr marL="804863" lvl="2" indent="-273050" defTabSz="411163" eaLnBrk="0" hangingPunct="0">
              <a:tabLst>
                <a:tab pos="2239963" algn="l"/>
              </a:tabLst>
              <a:defRPr/>
            </a:pPr>
            <a:endParaRPr lang="es-CO" sz="1600" dirty="0">
              <a:solidFill>
                <a:schemeClr val="accent2"/>
              </a:solidFill>
              <a:cs typeface="Times New Roman" pitchFamily="18" charset="0"/>
            </a:endParaRPr>
          </a:p>
          <a:p>
            <a:pPr marL="804863" lvl="2" indent="-273050" defTabSz="411163" eaLnBrk="0" hangingPunct="0">
              <a:buBlip>
                <a:blip r:embed="rId10"/>
              </a:buBlip>
              <a:tabLst>
                <a:tab pos="2239963" algn="l"/>
              </a:tabLst>
              <a:defRPr/>
            </a:pPr>
            <a:endParaRPr lang="es-CO" sz="1600" dirty="0">
              <a:solidFill>
                <a:schemeClr val="accent2"/>
              </a:solidFill>
              <a:cs typeface="Times New Roman" pitchFamily="18" charset="0"/>
            </a:endParaRPr>
          </a:p>
          <a:p>
            <a:pPr marL="804863" lvl="2" indent="-273050" defTabSz="411163" eaLnBrk="0" hangingPunct="0">
              <a:buBlip>
                <a:blip r:embed="rId10"/>
              </a:buBlip>
              <a:tabLst>
                <a:tab pos="2239963" algn="l"/>
              </a:tabLst>
              <a:defRPr/>
            </a:pPr>
            <a:endParaRPr lang="es-CO" sz="1600" dirty="0">
              <a:solidFill>
                <a:schemeClr val="accent2"/>
              </a:solidFill>
              <a:cs typeface="Times New Roman" pitchFamily="18" charset="0"/>
            </a:endParaRPr>
          </a:p>
          <a:p>
            <a:pPr marL="804863" lvl="2" indent="-273050" defTabSz="411163" eaLnBrk="0" hangingPunct="0">
              <a:buBlip>
                <a:blip r:embed="rId10"/>
              </a:buBlip>
              <a:tabLst>
                <a:tab pos="2239963" algn="l"/>
              </a:tabLst>
              <a:defRPr/>
            </a:pPr>
            <a:endParaRPr lang="es-CO" sz="1600" dirty="0">
              <a:solidFill>
                <a:schemeClr val="accent2"/>
              </a:solidFill>
              <a:cs typeface="Times New Roman" pitchFamily="18" charset="0"/>
            </a:endParaRPr>
          </a:p>
          <a:p>
            <a:pPr marL="804863" lvl="2" indent="-273050" defTabSz="411163" eaLnBrk="0" hangingPunct="0">
              <a:tabLst>
                <a:tab pos="2239963" algn="l"/>
              </a:tabLst>
              <a:defRPr/>
            </a:pPr>
            <a:r>
              <a:rPr lang="es-CO" sz="1600" dirty="0">
                <a:solidFill>
                  <a:schemeClr val="accent2"/>
                </a:solidFill>
                <a:cs typeface="Times New Roman" pitchFamily="18" charset="0"/>
              </a:rPr>
              <a:t>A</a:t>
            </a:r>
            <a:r>
              <a:rPr lang="es-CO" sz="1600" baseline="30000" dirty="0">
                <a:solidFill>
                  <a:schemeClr val="accent2"/>
                </a:solidFill>
                <a:cs typeface="Times New Roman" pitchFamily="18" charset="0"/>
              </a:rPr>
              <a:t>c</a:t>
            </a:r>
            <a:r>
              <a:rPr lang="es-CO" sz="1600" dirty="0">
                <a:solidFill>
                  <a:schemeClr val="accent2"/>
                </a:solidFill>
                <a:cs typeface="Times New Roman" pitchFamily="18" charset="0"/>
              </a:rPr>
              <a:t>	                                         E = A-B	                   		         Ê                                                 (E)</a:t>
            </a:r>
            <a:r>
              <a:rPr lang="es-CO" sz="1600" baseline="-25000" dirty="0">
                <a:solidFill>
                  <a:schemeClr val="accent2"/>
                </a:solidFill>
                <a:cs typeface="Times New Roman" pitchFamily="18" charset="0"/>
              </a:rPr>
              <a:t>z</a:t>
            </a:r>
            <a:endParaRPr lang="es-CO" baseline="-25000" dirty="0"/>
          </a:p>
        </p:txBody>
      </p:sp>
      <p:pic>
        <p:nvPicPr>
          <p:cNvPr id="233474" name="Picture 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89080" y="3863975"/>
            <a:ext cx="1531937"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3475" name="Picture 3"/>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06874" y="3824286"/>
            <a:ext cx="1531937" cy="1470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Marcador de número de diapositiva 2">
            <a:extLst>
              <a:ext uri="{FF2B5EF4-FFF2-40B4-BE49-F238E27FC236}">
                <a16:creationId xmlns:a16="http://schemas.microsoft.com/office/drawing/2014/main" id="{FC7587CD-2E82-4C47-BC60-82A205F1580F}"/>
              </a:ext>
            </a:extLst>
          </p:cNvPr>
          <p:cNvSpPr>
            <a:spLocks noGrp="1"/>
          </p:cNvSpPr>
          <p:nvPr>
            <p:ph type="sldNum" sz="quarter" idx="7"/>
          </p:nvPr>
        </p:nvSpPr>
        <p:spPr/>
        <p:txBody>
          <a:bodyPr/>
          <a:lstStyle/>
          <a:p>
            <a:pPr marL="38100">
              <a:lnSpc>
                <a:spcPts val="1430"/>
              </a:lnSpc>
            </a:pPr>
            <a:fld id="{81D60167-4931-47E6-BA6A-407CBD079E47}" type="slidenum">
              <a:rPr lang="es-CO" spc="-5" smtClean="0"/>
              <a:t>13</a:t>
            </a:fld>
            <a:endParaRPr lang="es-CO" spc="-5" dirty="0"/>
          </a:p>
        </p:txBody>
      </p:sp>
    </p:spTree>
    <p:extLst>
      <p:ext uri="{BB962C8B-B14F-4D97-AF65-F5344CB8AC3E}">
        <p14:creationId xmlns:p14="http://schemas.microsoft.com/office/powerpoint/2010/main" val="322265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Las operaciones morfológicas, generalmente, utilizan un “conjunto” o “imagen” denominado </a:t>
            </a:r>
            <a:r>
              <a:rPr lang="es-CO" sz="1600" dirty="0">
                <a:solidFill>
                  <a:schemeClr val="accent2"/>
                </a:solidFill>
                <a:cs typeface="Times New Roman" pitchFamily="18" charset="0"/>
              </a:rPr>
              <a:t>Elemento </a:t>
            </a:r>
            <a:r>
              <a:rPr lang="es-CO" sz="1600" dirty="0" err="1">
                <a:solidFill>
                  <a:schemeClr val="accent2"/>
                </a:solidFill>
                <a:cs typeface="Times New Roman" pitchFamily="18" charset="0"/>
              </a:rPr>
              <a:t>Estructurante</a:t>
            </a:r>
            <a:r>
              <a:rPr lang="es-CO" sz="1600" dirty="0">
                <a:cs typeface="Times New Roman" pitchFamily="18"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Cuando se usa la teoría de conjuntos en las operaciones morfológicas, se considera al conjunto </a:t>
            </a:r>
            <a:r>
              <a:rPr lang="es-CO" sz="1600" dirty="0">
                <a:solidFill>
                  <a:schemeClr val="accent2"/>
                </a:solidFill>
                <a:cs typeface="Times New Roman" pitchFamily="18" charset="0"/>
              </a:rPr>
              <a:t>A</a:t>
            </a:r>
            <a:r>
              <a:rPr lang="es-CO" sz="1600" dirty="0">
                <a:cs typeface="Times New Roman" pitchFamily="18" charset="0"/>
              </a:rPr>
              <a:t> la </a:t>
            </a:r>
            <a:r>
              <a:rPr lang="es-CO" sz="1600" i="1" dirty="0">
                <a:solidFill>
                  <a:srgbClr val="7C9E38"/>
                </a:solidFill>
                <a:cs typeface="Times New Roman" pitchFamily="18" charset="0"/>
              </a:rPr>
              <a:t>imagen original</a:t>
            </a:r>
            <a:r>
              <a:rPr lang="es-CO" sz="1600" dirty="0">
                <a:cs typeface="Times New Roman" pitchFamily="18" charset="0"/>
              </a:rPr>
              <a:t> y al conjunto </a:t>
            </a:r>
            <a:r>
              <a:rPr lang="es-CO" sz="1600" dirty="0">
                <a:solidFill>
                  <a:schemeClr val="accent2"/>
                </a:solidFill>
                <a:cs typeface="Times New Roman" pitchFamily="18" charset="0"/>
              </a:rPr>
              <a:t>B</a:t>
            </a:r>
            <a:r>
              <a:rPr lang="es-CO" sz="1600" dirty="0">
                <a:cs typeface="Times New Roman" pitchFamily="18" charset="0"/>
              </a:rPr>
              <a:t> el </a:t>
            </a:r>
            <a:r>
              <a:rPr lang="es-CO" sz="1600" i="1" dirty="0">
                <a:solidFill>
                  <a:srgbClr val="7C9E38"/>
                </a:solidFill>
                <a:cs typeface="Times New Roman" pitchFamily="18" charset="0"/>
              </a:rPr>
              <a:t>Elemento </a:t>
            </a:r>
            <a:r>
              <a:rPr lang="es-CO" sz="1600" i="1" dirty="0" err="1">
                <a:solidFill>
                  <a:srgbClr val="7C9E38"/>
                </a:solidFill>
                <a:cs typeface="Times New Roman" pitchFamily="18" charset="0"/>
              </a:rPr>
              <a:t>Estructurante</a:t>
            </a:r>
            <a:r>
              <a:rPr lang="es-CO" sz="1600" dirty="0">
                <a:cs typeface="Times New Roman" pitchFamily="18" charset="0"/>
              </a:rPr>
              <a:t>. </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El elemento </a:t>
            </a:r>
            <a:r>
              <a:rPr lang="es-CO" sz="1600" dirty="0" err="1">
                <a:cs typeface="Times New Roman" pitchFamily="18" charset="0"/>
              </a:rPr>
              <a:t>estructurante</a:t>
            </a:r>
            <a:r>
              <a:rPr lang="es-CO" sz="1600" dirty="0">
                <a:cs typeface="Times New Roman" pitchFamily="18" charset="0"/>
              </a:rPr>
              <a:t> es en morfología matemática lo que la máscara de convolución es en los filtros lineales.</a:t>
            </a: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elementos estructurantes son:</a:t>
            </a:r>
          </a:p>
          <a:p>
            <a:pPr marL="273050" lvl="1" defTabSz="411163" eaLnBrk="0" hangingPunct="0">
              <a:tabLst>
                <a:tab pos="2239963" algn="l"/>
              </a:tabLst>
              <a:defRPr/>
            </a:pPr>
            <a:endParaRPr lang="es-CO" sz="1600" dirty="0">
              <a:cs typeface="Times New Roman" pitchFamily="18" charset="0"/>
            </a:endParaRPr>
          </a:p>
        </p:txBody>
      </p:sp>
      <p:graphicFrame>
        <p:nvGraphicFramePr>
          <p:cNvPr id="4" name="Group 156"/>
          <p:cNvGraphicFramePr>
            <a:graphicFrameLocks noGrp="1"/>
          </p:cNvGraphicFramePr>
          <p:nvPr/>
        </p:nvGraphicFramePr>
        <p:xfrm>
          <a:off x="2908302" y="4294462"/>
          <a:ext cx="1142999" cy="1109169"/>
        </p:xfrm>
        <a:graphic>
          <a:graphicData uri="http://schemas.openxmlformats.org/drawingml/2006/table">
            <a:tbl>
              <a:tblPr>
                <a:tableStyleId>{3C2FFA5D-87B4-456A-9821-1D502468CF0F}</a:tableStyleId>
              </a:tblPr>
              <a:tblGrid>
                <a:gridCol w="381313">
                  <a:extLst>
                    <a:ext uri="{9D8B030D-6E8A-4147-A177-3AD203B41FA5}">
                      <a16:colId xmlns:a16="http://schemas.microsoft.com/office/drawing/2014/main" val="20000"/>
                    </a:ext>
                  </a:extLst>
                </a:gridCol>
                <a:gridCol w="380372">
                  <a:extLst>
                    <a:ext uri="{9D8B030D-6E8A-4147-A177-3AD203B41FA5}">
                      <a16:colId xmlns:a16="http://schemas.microsoft.com/office/drawing/2014/main" val="20001"/>
                    </a:ext>
                  </a:extLst>
                </a:gridCol>
                <a:gridCol w="381314">
                  <a:extLst>
                    <a:ext uri="{9D8B030D-6E8A-4147-A177-3AD203B41FA5}">
                      <a16:colId xmlns:a16="http://schemas.microsoft.com/office/drawing/2014/main" val="20002"/>
                    </a:ext>
                  </a:extLst>
                </a:gridCol>
              </a:tblGrid>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0"/>
                  </a:ext>
                </a:extLst>
              </a:tr>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1"/>
                  </a:ext>
                </a:extLst>
              </a:tr>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5" name="Group 156"/>
          <p:cNvGraphicFramePr>
            <a:graphicFrameLocks noGrp="1"/>
          </p:cNvGraphicFramePr>
          <p:nvPr/>
        </p:nvGraphicFramePr>
        <p:xfrm>
          <a:off x="5365653" y="4338792"/>
          <a:ext cx="1251049" cy="1064841"/>
        </p:xfrm>
        <a:graphic>
          <a:graphicData uri="http://schemas.openxmlformats.org/drawingml/2006/table">
            <a:tbl>
              <a:tblPr>
                <a:tableStyleId>{3C2FFA5D-87B4-456A-9821-1D502468CF0F}</a:tableStyleId>
              </a:tblPr>
              <a:tblGrid>
                <a:gridCol w="417360">
                  <a:extLst>
                    <a:ext uri="{9D8B030D-6E8A-4147-A177-3AD203B41FA5}">
                      <a16:colId xmlns:a16="http://schemas.microsoft.com/office/drawing/2014/main" val="20000"/>
                    </a:ext>
                  </a:extLst>
                </a:gridCol>
                <a:gridCol w="416329">
                  <a:extLst>
                    <a:ext uri="{9D8B030D-6E8A-4147-A177-3AD203B41FA5}">
                      <a16:colId xmlns:a16="http://schemas.microsoft.com/office/drawing/2014/main" val="20001"/>
                    </a:ext>
                  </a:extLst>
                </a:gridCol>
                <a:gridCol w="417360">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6" name="Group 156"/>
          <p:cNvGraphicFramePr>
            <a:graphicFrameLocks noGrp="1"/>
          </p:cNvGraphicFramePr>
          <p:nvPr/>
        </p:nvGraphicFramePr>
        <p:xfrm>
          <a:off x="7937501" y="4294462"/>
          <a:ext cx="1142999" cy="1109169"/>
        </p:xfrm>
        <a:graphic>
          <a:graphicData uri="http://schemas.openxmlformats.org/drawingml/2006/table">
            <a:tbl>
              <a:tblPr>
                <a:tableStyleId>{3C2FFA5D-87B4-456A-9821-1D502468CF0F}</a:tableStyleId>
              </a:tblPr>
              <a:tblGrid>
                <a:gridCol w="381313">
                  <a:extLst>
                    <a:ext uri="{9D8B030D-6E8A-4147-A177-3AD203B41FA5}">
                      <a16:colId xmlns:a16="http://schemas.microsoft.com/office/drawing/2014/main" val="20000"/>
                    </a:ext>
                  </a:extLst>
                </a:gridCol>
                <a:gridCol w="380372">
                  <a:extLst>
                    <a:ext uri="{9D8B030D-6E8A-4147-A177-3AD203B41FA5}">
                      <a16:colId xmlns:a16="http://schemas.microsoft.com/office/drawing/2014/main" val="20001"/>
                    </a:ext>
                  </a:extLst>
                </a:gridCol>
                <a:gridCol w="381314">
                  <a:extLst>
                    <a:ext uri="{9D8B030D-6E8A-4147-A177-3AD203B41FA5}">
                      <a16:colId xmlns:a16="http://schemas.microsoft.com/office/drawing/2014/main" val="20002"/>
                    </a:ext>
                  </a:extLst>
                </a:gridCol>
              </a:tblGrid>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0"/>
                  </a:ext>
                </a:extLst>
              </a:tr>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1"/>
                  </a:ext>
                </a:extLst>
              </a:tr>
              <a:tr h="36972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Rod" pitchFamily="49" charset="-79"/>
                      </a:endParaRPr>
                    </a:p>
                  </a:txBody>
                  <a:tcPr anchor="ctr" horzOverflow="overflow"/>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E7713103-E64F-4537-8EB1-BCB9B483A2BE}"/>
              </a:ext>
            </a:extLst>
          </p:cNvPr>
          <p:cNvSpPr>
            <a:spLocks noGrp="1"/>
          </p:cNvSpPr>
          <p:nvPr>
            <p:ph type="sldNum" sz="quarter" idx="7"/>
          </p:nvPr>
        </p:nvSpPr>
        <p:spPr/>
        <p:txBody>
          <a:bodyPr/>
          <a:lstStyle/>
          <a:p>
            <a:pPr marL="38100">
              <a:lnSpc>
                <a:spcPts val="1430"/>
              </a:lnSpc>
            </a:pPr>
            <a:fld id="{81D60167-4931-47E6-BA6A-407CBD079E47}" type="slidenum">
              <a:rPr lang="es-CO" spc="-5" smtClean="0"/>
              <a:t>14</a:t>
            </a:fld>
            <a:endParaRPr lang="es-CO" spc="-5" dirty="0"/>
          </a:p>
        </p:txBody>
      </p:sp>
    </p:spTree>
    <p:extLst>
      <p:ext uri="{BB962C8B-B14F-4D97-AF65-F5344CB8AC3E}">
        <p14:creationId xmlns:p14="http://schemas.microsoft.com/office/powerpoint/2010/main" val="859439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1000"/>
                                        <p:tgtEl>
                                          <p:spTgt spid="4"/>
                                        </p:tgtEl>
                                      </p:cBhvr>
                                    </p:animEffec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1000"/>
                                        <p:tgtEl>
                                          <p:spTgt spid="5"/>
                                        </p:tgtEl>
                                      </p:cBhvr>
                                    </p:animEffect>
                                  </p:childTnLst>
                                </p:cTn>
                              </p:par>
                              <p:par>
                                <p:cTn id="11" presetID="9"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dissolve">
                                      <p:cBhvr>
                                        <p:cTn id="13"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8195" name="Rectangle 9"/>
          <p:cNvSpPr>
            <a:spLocks noChangeArrowheads="1"/>
          </p:cNvSpPr>
          <p:nvPr/>
        </p:nvSpPr>
        <p:spPr bwMode="auto">
          <a:xfrm>
            <a:off x="1919288" y="1173707"/>
            <a:ext cx="8291513" cy="5063581"/>
          </a:xfrm>
          <a:prstGeom prst="rect">
            <a:avLst/>
          </a:prstGeom>
          <a:noFill/>
          <a:ln w="9525">
            <a:noFill/>
            <a:miter lim="800000"/>
            <a:headEnd/>
            <a:tailEnd/>
          </a:ln>
        </p:spPr>
        <p:txBody>
          <a:bodyPr lIns="90000" tIns="46800" rIns="90000" bIns="46800"/>
          <a:lstStyle/>
          <a:p>
            <a:pPr marL="627063" lvl="2" indent="-271463" defTabSz="411163" eaLnBrk="0" hangingPunct="0">
              <a:tabLst>
                <a:tab pos="2239963" algn="l"/>
              </a:tabLst>
              <a:defRPr/>
            </a:pPr>
            <a:endParaRPr lang="es-CO" sz="1600" dirty="0">
              <a:solidFill>
                <a:srgbClr val="080808"/>
              </a:solidFill>
              <a:cs typeface="Times New Roman" pitchFamily="18" charset="0"/>
            </a:endParaRPr>
          </a:p>
        </p:txBody>
      </p:sp>
      <p:sp>
        <p:nvSpPr>
          <p:cNvPr id="9" name="8 Rectángulo redondeado"/>
          <p:cNvSpPr/>
          <p:nvPr/>
        </p:nvSpPr>
        <p:spPr>
          <a:xfrm>
            <a:off x="3016585" y="3708242"/>
            <a:ext cx="6096916"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a:t>
            </a:r>
          </a:p>
          <a:p>
            <a:pPr algn="ctr">
              <a:lnSpc>
                <a:spcPct val="100000"/>
              </a:lnSpc>
              <a:buNone/>
            </a:pPr>
            <a:r>
              <a:rPr lang="es-CO" sz="3200" cap="small" dirty="0"/>
              <a:t>Dilatación</a:t>
            </a:r>
          </a:p>
        </p:txBody>
      </p:sp>
      <p:pic>
        <p:nvPicPr>
          <p:cNvPr id="2314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6800" y="1783631"/>
            <a:ext cx="4916487" cy="208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485189DB-91E5-435E-8348-16418DEC99D2}"/>
              </a:ext>
            </a:extLst>
          </p:cNvPr>
          <p:cNvSpPr>
            <a:spLocks noGrp="1"/>
          </p:cNvSpPr>
          <p:nvPr>
            <p:ph type="sldNum" sz="quarter" idx="7"/>
          </p:nvPr>
        </p:nvSpPr>
        <p:spPr/>
        <p:txBody>
          <a:bodyPr/>
          <a:lstStyle/>
          <a:p>
            <a:pPr marL="38100">
              <a:lnSpc>
                <a:spcPts val="1430"/>
              </a:lnSpc>
            </a:pPr>
            <a:fld id="{81D60167-4931-47E6-BA6A-407CBD079E47}" type="slidenum">
              <a:rPr lang="es-CO" spc="-5" smtClean="0"/>
              <a:t>15</a:t>
            </a:fld>
            <a:endParaRPr lang="es-CO" spc="-5" dirty="0"/>
          </a:p>
        </p:txBody>
      </p:sp>
    </p:spTree>
    <p:extLst>
      <p:ext uri="{BB962C8B-B14F-4D97-AF65-F5344CB8AC3E}">
        <p14:creationId xmlns:p14="http://schemas.microsoft.com/office/powerpoint/2010/main" val="1653658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Dilatación</a:t>
            </a:r>
            <a:r>
              <a:rPr lang="es-CO" sz="1600" b="1" dirty="0">
                <a:solidFill>
                  <a:schemeClr val="accent2"/>
                </a:solidFill>
                <a:cs typeface="Times New Roman" pitchFamily="18" charset="0"/>
              </a:rPr>
              <a:t> </a:t>
            </a:r>
            <a:r>
              <a:rPr lang="es-CO" sz="1600" dirty="0">
                <a:cs typeface="Times New Roman" pitchFamily="18" charset="0"/>
              </a:rPr>
              <a:t>permite </a:t>
            </a:r>
            <a:r>
              <a:rPr lang="es-PE" sz="1600" dirty="0">
                <a:cs typeface="Arial" charset="0"/>
              </a:rPr>
              <a:t>agregar pixeles a un objeto haciéndolo más grande. Todas las operaciones morfológicas actúan sobre el vecindario del píxel objetivo. </a:t>
            </a:r>
            <a:endParaRPr lang="es-CO" sz="1600" dirty="0">
              <a:cs typeface="Times New Roman" pitchFamily="18" charset="0"/>
            </a:endParaRPr>
          </a:p>
        </p:txBody>
      </p:sp>
      <p:graphicFrame>
        <p:nvGraphicFramePr>
          <p:cNvPr id="7" name="Object 5"/>
          <p:cNvGraphicFramePr>
            <a:graphicFrameLocks noChangeAspect="1"/>
          </p:cNvGraphicFramePr>
          <p:nvPr/>
        </p:nvGraphicFramePr>
        <p:xfrm>
          <a:off x="3357564" y="2491943"/>
          <a:ext cx="5324475" cy="533400"/>
        </p:xfrm>
        <a:graphic>
          <a:graphicData uri="http://schemas.openxmlformats.org/presentationml/2006/ole">
            <mc:AlternateContent xmlns:mc="http://schemas.openxmlformats.org/markup-compatibility/2006">
              <mc:Choice xmlns:v="urn:schemas-microsoft-com:vml" Requires="v">
                <p:oleObj spid="_x0000_s9234" name="Ecuación" r:id="rId7" imgW="3022560" imgH="304560" progId="Equation.3">
                  <p:embed/>
                </p:oleObj>
              </mc:Choice>
              <mc:Fallback>
                <p:oleObj name="Ecuación" r:id="rId7" imgW="3022560" imgH="304560" progId="Equation.3">
                  <p:embed/>
                  <p:pic>
                    <p:nvPicPr>
                      <p:cNvPr id="7" name="Object 5"/>
                      <p:cNvPicPr>
                        <a:picLocks noChangeAspect="1" noChangeArrowheads="1"/>
                      </p:cNvPicPr>
                      <p:nvPr/>
                    </p:nvPicPr>
                    <p:blipFill>
                      <a:blip r:embed="rId8"/>
                      <a:srcRect/>
                      <a:stretch>
                        <a:fillRect/>
                      </a:stretch>
                    </p:blipFill>
                    <p:spPr bwMode="auto">
                      <a:xfrm>
                        <a:off x="3357564" y="2491943"/>
                        <a:ext cx="5324475"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3450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30208" y="3305696"/>
            <a:ext cx="6516048" cy="2225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D8464284-24EF-4379-84E1-19A189094EBD}"/>
              </a:ext>
            </a:extLst>
          </p:cNvPr>
          <p:cNvSpPr>
            <a:spLocks noGrp="1"/>
          </p:cNvSpPr>
          <p:nvPr>
            <p:ph type="sldNum" sz="quarter" idx="7"/>
          </p:nvPr>
        </p:nvSpPr>
        <p:spPr/>
        <p:txBody>
          <a:bodyPr/>
          <a:lstStyle/>
          <a:p>
            <a:pPr marL="38100">
              <a:lnSpc>
                <a:spcPts val="1430"/>
              </a:lnSpc>
            </a:pPr>
            <a:fld id="{81D60167-4931-47E6-BA6A-407CBD079E47}" type="slidenum">
              <a:rPr lang="es-CO" spc="-5" smtClean="0"/>
              <a:t>16</a:t>
            </a:fld>
            <a:endParaRPr lang="es-CO" spc="-5" dirty="0"/>
          </a:p>
        </p:txBody>
      </p:sp>
    </p:spTree>
    <p:extLst>
      <p:ext uri="{BB962C8B-B14F-4D97-AF65-F5344CB8AC3E}">
        <p14:creationId xmlns:p14="http://schemas.microsoft.com/office/powerpoint/2010/main" val="3934325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Dilatación</a:t>
            </a:r>
          </a:p>
        </p:txBody>
      </p:sp>
      <p:pic>
        <p:nvPicPr>
          <p:cNvPr id="8" name="Picture 7"/>
          <p:cNvPicPr>
            <a:picLocks noChangeAspect="1" noChangeArrowheads="1"/>
          </p:cNvPicPr>
          <p:nvPr/>
        </p:nvPicPr>
        <p:blipFill>
          <a:blip r:embed="rId6"/>
          <a:srcRect/>
          <a:stretch>
            <a:fillRect/>
          </a:stretch>
        </p:blipFill>
        <p:spPr bwMode="auto">
          <a:xfrm>
            <a:off x="4494112" y="2739121"/>
            <a:ext cx="3436009" cy="966377"/>
          </a:xfrm>
          <a:prstGeom prst="rect">
            <a:avLst/>
          </a:prstGeom>
          <a:noFill/>
          <a:ln w="9525">
            <a:noFill/>
            <a:miter lim="800000"/>
            <a:headEnd/>
            <a:tailEnd/>
          </a:ln>
        </p:spPr>
      </p:pic>
      <p:graphicFrame>
        <p:nvGraphicFramePr>
          <p:cNvPr id="9" name="Group 156"/>
          <p:cNvGraphicFramePr>
            <a:graphicFrameLocks noGrp="1"/>
          </p:cNvGraphicFramePr>
          <p:nvPr/>
        </p:nvGraphicFramePr>
        <p:xfrm>
          <a:off x="3152418" y="4057312"/>
          <a:ext cx="6296950"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gridCol w="125939">
                  <a:extLst>
                    <a:ext uri="{9D8B030D-6E8A-4147-A177-3AD203B41FA5}">
                      <a16:colId xmlns:a16="http://schemas.microsoft.com/office/drawing/2014/main" val="20017"/>
                    </a:ext>
                  </a:extLst>
                </a:gridCol>
                <a:gridCol w="125939">
                  <a:extLst>
                    <a:ext uri="{9D8B030D-6E8A-4147-A177-3AD203B41FA5}">
                      <a16:colId xmlns:a16="http://schemas.microsoft.com/office/drawing/2014/main" val="20018"/>
                    </a:ext>
                  </a:extLst>
                </a:gridCol>
                <a:gridCol w="125939">
                  <a:extLst>
                    <a:ext uri="{9D8B030D-6E8A-4147-A177-3AD203B41FA5}">
                      <a16:colId xmlns:a16="http://schemas.microsoft.com/office/drawing/2014/main" val="20019"/>
                    </a:ext>
                  </a:extLst>
                </a:gridCol>
                <a:gridCol w="125939">
                  <a:extLst>
                    <a:ext uri="{9D8B030D-6E8A-4147-A177-3AD203B41FA5}">
                      <a16:colId xmlns:a16="http://schemas.microsoft.com/office/drawing/2014/main" val="20020"/>
                    </a:ext>
                  </a:extLst>
                </a:gridCol>
                <a:gridCol w="125939">
                  <a:extLst>
                    <a:ext uri="{9D8B030D-6E8A-4147-A177-3AD203B41FA5}">
                      <a16:colId xmlns:a16="http://schemas.microsoft.com/office/drawing/2014/main" val="20021"/>
                    </a:ext>
                  </a:extLst>
                </a:gridCol>
                <a:gridCol w="125939">
                  <a:extLst>
                    <a:ext uri="{9D8B030D-6E8A-4147-A177-3AD203B41FA5}">
                      <a16:colId xmlns:a16="http://schemas.microsoft.com/office/drawing/2014/main" val="20022"/>
                    </a:ext>
                  </a:extLst>
                </a:gridCol>
                <a:gridCol w="125939">
                  <a:extLst>
                    <a:ext uri="{9D8B030D-6E8A-4147-A177-3AD203B41FA5}">
                      <a16:colId xmlns:a16="http://schemas.microsoft.com/office/drawing/2014/main" val="20023"/>
                    </a:ext>
                  </a:extLst>
                </a:gridCol>
                <a:gridCol w="125939">
                  <a:extLst>
                    <a:ext uri="{9D8B030D-6E8A-4147-A177-3AD203B41FA5}">
                      <a16:colId xmlns:a16="http://schemas.microsoft.com/office/drawing/2014/main" val="20024"/>
                    </a:ext>
                  </a:extLst>
                </a:gridCol>
                <a:gridCol w="125939">
                  <a:extLst>
                    <a:ext uri="{9D8B030D-6E8A-4147-A177-3AD203B41FA5}">
                      <a16:colId xmlns:a16="http://schemas.microsoft.com/office/drawing/2014/main" val="20025"/>
                    </a:ext>
                  </a:extLst>
                </a:gridCol>
                <a:gridCol w="125939">
                  <a:extLst>
                    <a:ext uri="{9D8B030D-6E8A-4147-A177-3AD203B41FA5}">
                      <a16:colId xmlns:a16="http://schemas.microsoft.com/office/drawing/2014/main" val="20026"/>
                    </a:ext>
                  </a:extLst>
                </a:gridCol>
                <a:gridCol w="125939">
                  <a:extLst>
                    <a:ext uri="{9D8B030D-6E8A-4147-A177-3AD203B41FA5}">
                      <a16:colId xmlns:a16="http://schemas.microsoft.com/office/drawing/2014/main" val="20027"/>
                    </a:ext>
                  </a:extLst>
                </a:gridCol>
                <a:gridCol w="125939">
                  <a:extLst>
                    <a:ext uri="{9D8B030D-6E8A-4147-A177-3AD203B41FA5}">
                      <a16:colId xmlns:a16="http://schemas.microsoft.com/office/drawing/2014/main" val="20028"/>
                    </a:ext>
                  </a:extLst>
                </a:gridCol>
                <a:gridCol w="125939">
                  <a:extLst>
                    <a:ext uri="{9D8B030D-6E8A-4147-A177-3AD203B41FA5}">
                      <a16:colId xmlns:a16="http://schemas.microsoft.com/office/drawing/2014/main" val="20029"/>
                    </a:ext>
                  </a:extLst>
                </a:gridCol>
                <a:gridCol w="125939">
                  <a:extLst>
                    <a:ext uri="{9D8B030D-6E8A-4147-A177-3AD203B41FA5}">
                      <a16:colId xmlns:a16="http://schemas.microsoft.com/office/drawing/2014/main" val="20030"/>
                    </a:ext>
                  </a:extLst>
                </a:gridCol>
                <a:gridCol w="125939">
                  <a:extLst>
                    <a:ext uri="{9D8B030D-6E8A-4147-A177-3AD203B41FA5}">
                      <a16:colId xmlns:a16="http://schemas.microsoft.com/office/drawing/2014/main" val="20031"/>
                    </a:ext>
                  </a:extLst>
                </a:gridCol>
                <a:gridCol w="125939">
                  <a:extLst>
                    <a:ext uri="{9D8B030D-6E8A-4147-A177-3AD203B41FA5}">
                      <a16:colId xmlns:a16="http://schemas.microsoft.com/office/drawing/2014/main" val="20032"/>
                    </a:ext>
                  </a:extLst>
                </a:gridCol>
                <a:gridCol w="125939">
                  <a:extLst>
                    <a:ext uri="{9D8B030D-6E8A-4147-A177-3AD203B41FA5}">
                      <a16:colId xmlns:a16="http://schemas.microsoft.com/office/drawing/2014/main" val="20033"/>
                    </a:ext>
                  </a:extLst>
                </a:gridCol>
                <a:gridCol w="125939">
                  <a:extLst>
                    <a:ext uri="{9D8B030D-6E8A-4147-A177-3AD203B41FA5}">
                      <a16:colId xmlns:a16="http://schemas.microsoft.com/office/drawing/2014/main" val="20034"/>
                    </a:ext>
                  </a:extLst>
                </a:gridCol>
                <a:gridCol w="125939">
                  <a:extLst>
                    <a:ext uri="{9D8B030D-6E8A-4147-A177-3AD203B41FA5}">
                      <a16:colId xmlns:a16="http://schemas.microsoft.com/office/drawing/2014/main" val="20035"/>
                    </a:ext>
                  </a:extLst>
                </a:gridCol>
                <a:gridCol w="125939">
                  <a:extLst>
                    <a:ext uri="{9D8B030D-6E8A-4147-A177-3AD203B41FA5}">
                      <a16:colId xmlns:a16="http://schemas.microsoft.com/office/drawing/2014/main" val="20036"/>
                    </a:ext>
                  </a:extLst>
                </a:gridCol>
                <a:gridCol w="125939">
                  <a:extLst>
                    <a:ext uri="{9D8B030D-6E8A-4147-A177-3AD203B41FA5}">
                      <a16:colId xmlns:a16="http://schemas.microsoft.com/office/drawing/2014/main" val="20037"/>
                    </a:ext>
                  </a:extLst>
                </a:gridCol>
                <a:gridCol w="125939">
                  <a:extLst>
                    <a:ext uri="{9D8B030D-6E8A-4147-A177-3AD203B41FA5}">
                      <a16:colId xmlns:a16="http://schemas.microsoft.com/office/drawing/2014/main" val="20038"/>
                    </a:ext>
                  </a:extLst>
                </a:gridCol>
                <a:gridCol w="125939">
                  <a:extLst>
                    <a:ext uri="{9D8B030D-6E8A-4147-A177-3AD203B41FA5}">
                      <a16:colId xmlns:a16="http://schemas.microsoft.com/office/drawing/2014/main" val="20039"/>
                    </a:ext>
                  </a:extLst>
                </a:gridCol>
                <a:gridCol w="125939">
                  <a:extLst>
                    <a:ext uri="{9D8B030D-6E8A-4147-A177-3AD203B41FA5}">
                      <a16:colId xmlns:a16="http://schemas.microsoft.com/office/drawing/2014/main" val="20040"/>
                    </a:ext>
                  </a:extLst>
                </a:gridCol>
                <a:gridCol w="125939">
                  <a:extLst>
                    <a:ext uri="{9D8B030D-6E8A-4147-A177-3AD203B41FA5}">
                      <a16:colId xmlns:a16="http://schemas.microsoft.com/office/drawing/2014/main" val="20041"/>
                    </a:ext>
                  </a:extLst>
                </a:gridCol>
                <a:gridCol w="125939">
                  <a:extLst>
                    <a:ext uri="{9D8B030D-6E8A-4147-A177-3AD203B41FA5}">
                      <a16:colId xmlns:a16="http://schemas.microsoft.com/office/drawing/2014/main" val="20042"/>
                    </a:ext>
                  </a:extLst>
                </a:gridCol>
                <a:gridCol w="125939">
                  <a:extLst>
                    <a:ext uri="{9D8B030D-6E8A-4147-A177-3AD203B41FA5}">
                      <a16:colId xmlns:a16="http://schemas.microsoft.com/office/drawing/2014/main" val="20043"/>
                    </a:ext>
                  </a:extLst>
                </a:gridCol>
                <a:gridCol w="125939">
                  <a:extLst>
                    <a:ext uri="{9D8B030D-6E8A-4147-A177-3AD203B41FA5}">
                      <a16:colId xmlns:a16="http://schemas.microsoft.com/office/drawing/2014/main" val="20044"/>
                    </a:ext>
                  </a:extLst>
                </a:gridCol>
                <a:gridCol w="125939">
                  <a:extLst>
                    <a:ext uri="{9D8B030D-6E8A-4147-A177-3AD203B41FA5}">
                      <a16:colId xmlns:a16="http://schemas.microsoft.com/office/drawing/2014/main" val="20045"/>
                    </a:ext>
                  </a:extLst>
                </a:gridCol>
                <a:gridCol w="125939">
                  <a:extLst>
                    <a:ext uri="{9D8B030D-6E8A-4147-A177-3AD203B41FA5}">
                      <a16:colId xmlns:a16="http://schemas.microsoft.com/office/drawing/2014/main" val="20046"/>
                    </a:ext>
                  </a:extLst>
                </a:gridCol>
                <a:gridCol w="125939">
                  <a:extLst>
                    <a:ext uri="{9D8B030D-6E8A-4147-A177-3AD203B41FA5}">
                      <a16:colId xmlns:a16="http://schemas.microsoft.com/office/drawing/2014/main" val="20047"/>
                    </a:ext>
                  </a:extLst>
                </a:gridCol>
                <a:gridCol w="125939">
                  <a:extLst>
                    <a:ext uri="{9D8B030D-6E8A-4147-A177-3AD203B41FA5}">
                      <a16:colId xmlns:a16="http://schemas.microsoft.com/office/drawing/2014/main" val="20048"/>
                    </a:ext>
                  </a:extLst>
                </a:gridCol>
                <a:gridCol w="125939">
                  <a:extLst>
                    <a:ext uri="{9D8B030D-6E8A-4147-A177-3AD203B41FA5}">
                      <a16:colId xmlns:a16="http://schemas.microsoft.com/office/drawing/2014/main" val="20049"/>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0" name="Group 156"/>
          <p:cNvGraphicFramePr>
            <a:graphicFrameLocks noGrp="1"/>
          </p:cNvGraphicFramePr>
          <p:nvPr/>
        </p:nvGraphicFramePr>
        <p:xfrm>
          <a:off x="3281560" y="4449370"/>
          <a:ext cx="626530" cy="524584"/>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11" name="Group 156"/>
          <p:cNvGraphicFramePr>
            <a:graphicFrameLocks noGrp="1"/>
          </p:cNvGraphicFramePr>
          <p:nvPr/>
        </p:nvGraphicFramePr>
        <p:xfrm>
          <a:off x="4159764" y="4449371"/>
          <a:ext cx="752832" cy="656030"/>
        </p:xfrm>
        <a:graphic>
          <a:graphicData uri="http://schemas.openxmlformats.org/drawingml/2006/table">
            <a:tbl>
              <a:tblPr>
                <a:tableStyleId>{5940675A-B579-460E-94D1-54222C63F5DA}</a:tableStyleId>
              </a:tblPr>
              <a:tblGrid>
                <a:gridCol w="125472">
                  <a:extLst>
                    <a:ext uri="{9D8B030D-6E8A-4147-A177-3AD203B41FA5}">
                      <a16:colId xmlns:a16="http://schemas.microsoft.com/office/drawing/2014/main" val="20000"/>
                    </a:ext>
                  </a:extLst>
                </a:gridCol>
                <a:gridCol w="125472">
                  <a:extLst>
                    <a:ext uri="{9D8B030D-6E8A-4147-A177-3AD203B41FA5}">
                      <a16:colId xmlns:a16="http://schemas.microsoft.com/office/drawing/2014/main" val="20001"/>
                    </a:ext>
                  </a:extLst>
                </a:gridCol>
                <a:gridCol w="125472">
                  <a:extLst>
                    <a:ext uri="{9D8B030D-6E8A-4147-A177-3AD203B41FA5}">
                      <a16:colId xmlns:a16="http://schemas.microsoft.com/office/drawing/2014/main" val="20002"/>
                    </a:ext>
                  </a:extLst>
                </a:gridCol>
                <a:gridCol w="125472">
                  <a:extLst>
                    <a:ext uri="{9D8B030D-6E8A-4147-A177-3AD203B41FA5}">
                      <a16:colId xmlns:a16="http://schemas.microsoft.com/office/drawing/2014/main" val="20003"/>
                    </a:ext>
                  </a:extLst>
                </a:gridCol>
                <a:gridCol w="125472">
                  <a:extLst>
                    <a:ext uri="{9D8B030D-6E8A-4147-A177-3AD203B41FA5}">
                      <a16:colId xmlns:a16="http://schemas.microsoft.com/office/drawing/2014/main" val="20004"/>
                    </a:ext>
                  </a:extLst>
                </a:gridCol>
                <a:gridCol w="125472">
                  <a:extLst>
                    <a:ext uri="{9D8B030D-6E8A-4147-A177-3AD203B41FA5}">
                      <a16:colId xmlns:a16="http://schemas.microsoft.com/office/drawing/2014/main" val="20005"/>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2" name="Group 156"/>
          <p:cNvGraphicFramePr>
            <a:graphicFrameLocks noGrp="1"/>
          </p:cNvGraphicFramePr>
          <p:nvPr/>
        </p:nvGraphicFramePr>
        <p:xfrm>
          <a:off x="5172272" y="4449370"/>
          <a:ext cx="627360" cy="656030"/>
        </p:xfrm>
        <a:graphic>
          <a:graphicData uri="http://schemas.openxmlformats.org/drawingml/2006/table">
            <a:tbl>
              <a:tblPr>
                <a:tableStyleId>{5940675A-B579-460E-94D1-54222C63F5DA}</a:tableStyleId>
              </a:tblPr>
              <a:tblGrid>
                <a:gridCol w="125472">
                  <a:extLst>
                    <a:ext uri="{9D8B030D-6E8A-4147-A177-3AD203B41FA5}">
                      <a16:colId xmlns:a16="http://schemas.microsoft.com/office/drawing/2014/main" val="20000"/>
                    </a:ext>
                  </a:extLst>
                </a:gridCol>
                <a:gridCol w="125472">
                  <a:extLst>
                    <a:ext uri="{9D8B030D-6E8A-4147-A177-3AD203B41FA5}">
                      <a16:colId xmlns:a16="http://schemas.microsoft.com/office/drawing/2014/main" val="20001"/>
                    </a:ext>
                  </a:extLst>
                </a:gridCol>
                <a:gridCol w="125472">
                  <a:extLst>
                    <a:ext uri="{9D8B030D-6E8A-4147-A177-3AD203B41FA5}">
                      <a16:colId xmlns:a16="http://schemas.microsoft.com/office/drawing/2014/main" val="20002"/>
                    </a:ext>
                  </a:extLst>
                </a:gridCol>
                <a:gridCol w="125472">
                  <a:extLst>
                    <a:ext uri="{9D8B030D-6E8A-4147-A177-3AD203B41FA5}">
                      <a16:colId xmlns:a16="http://schemas.microsoft.com/office/drawing/2014/main" val="20003"/>
                    </a:ext>
                  </a:extLst>
                </a:gridCol>
                <a:gridCol w="125472">
                  <a:extLst>
                    <a:ext uri="{9D8B030D-6E8A-4147-A177-3AD203B41FA5}">
                      <a16:colId xmlns:a16="http://schemas.microsoft.com/office/drawing/2014/main" val="20004"/>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bl>
          </a:graphicData>
        </a:graphic>
      </p:graphicFrame>
      <p:graphicFrame>
        <p:nvGraphicFramePr>
          <p:cNvPr id="13" name="Group 156"/>
          <p:cNvGraphicFramePr>
            <a:graphicFrameLocks noGrp="1"/>
          </p:cNvGraphicFramePr>
          <p:nvPr/>
        </p:nvGraphicFramePr>
        <p:xfrm>
          <a:off x="6048572" y="4449370"/>
          <a:ext cx="752832" cy="524824"/>
        </p:xfrm>
        <a:graphic>
          <a:graphicData uri="http://schemas.openxmlformats.org/drawingml/2006/table">
            <a:tbl>
              <a:tblPr>
                <a:tableStyleId>{5940675A-B579-460E-94D1-54222C63F5DA}</a:tableStyleId>
              </a:tblPr>
              <a:tblGrid>
                <a:gridCol w="125472">
                  <a:extLst>
                    <a:ext uri="{9D8B030D-6E8A-4147-A177-3AD203B41FA5}">
                      <a16:colId xmlns:a16="http://schemas.microsoft.com/office/drawing/2014/main" val="20000"/>
                    </a:ext>
                  </a:extLst>
                </a:gridCol>
                <a:gridCol w="125472">
                  <a:extLst>
                    <a:ext uri="{9D8B030D-6E8A-4147-A177-3AD203B41FA5}">
                      <a16:colId xmlns:a16="http://schemas.microsoft.com/office/drawing/2014/main" val="20001"/>
                    </a:ext>
                  </a:extLst>
                </a:gridCol>
                <a:gridCol w="125472">
                  <a:extLst>
                    <a:ext uri="{9D8B030D-6E8A-4147-A177-3AD203B41FA5}">
                      <a16:colId xmlns:a16="http://schemas.microsoft.com/office/drawing/2014/main" val="20002"/>
                    </a:ext>
                  </a:extLst>
                </a:gridCol>
                <a:gridCol w="125472">
                  <a:extLst>
                    <a:ext uri="{9D8B030D-6E8A-4147-A177-3AD203B41FA5}">
                      <a16:colId xmlns:a16="http://schemas.microsoft.com/office/drawing/2014/main" val="20003"/>
                    </a:ext>
                  </a:extLst>
                </a:gridCol>
                <a:gridCol w="125472">
                  <a:extLst>
                    <a:ext uri="{9D8B030D-6E8A-4147-A177-3AD203B41FA5}">
                      <a16:colId xmlns:a16="http://schemas.microsoft.com/office/drawing/2014/main" val="20004"/>
                    </a:ext>
                  </a:extLst>
                </a:gridCol>
                <a:gridCol w="125472">
                  <a:extLst>
                    <a:ext uri="{9D8B030D-6E8A-4147-A177-3AD203B41FA5}">
                      <a16:colId xmlns:a16="http://schemas.microsoft.com/office/drawing/2014/main" val="20005"/>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bl>
          </a:graphicData>
        </a:graphic>
      </p:graphicFrame>
      <p:graphicFrame>
        <p:nvGraphicFramePr>
          <p:cNvPr id="14" name="Group 156"/>
          <p:cNvGraphicFramePr>
            <a:graphicFrameLocks noGrp="1"/>
          </p:cNvGraphicFramePr>
          <p:nvPr/>
        </p:nvGraphicFramePr>
        <p:xfrm>
          <a:off x="7058222" y="4319361"/>
          <a:ext cx="871899" cy="787236"/>
        </p:xfrm>
        <a:graphic>
          <a:graphicData uri="http://schemas.openxmlformats.org/drawingml/2006/table">
            <a:tbl>
              <a:tblPr>
                <a:tableStyleId>{5940675A-B579-460E-94D1-54222C63F5DA}</a:tableStyleId>
              </a:tblPr>
              <a:tblGrid>
                <a:gridCol w="124557">
                  <a:extLst>
                    <a:ext uri="{9D8B030D-6E8A-4147-A177-3AD203B41FA5}">
                      <a16:colId xmlns:a16="http://schemas.microsoft.com/office/drawing/2014/main" val="20000"/>
                    </a:ext>
                  </a:extLst>
                </a:gridCol>
                <a:gridCol w="124557">
                  <a:extLst>
                    <a:ext uri="{9D8B030D-6E8A-4147-A177-3AD203B41FA5}">
                      <a16:colId xmlns:a16="http://schemas.microsoft.com/office/drawing/2014/main" val="20001"/>
                    </a:ext>
                  </a:extLst>
                </a:gridCol>
                <a:gridCol w="124557">
                  <a:extLst>
                    <a:ext uri="{9D8B030D-6E8A-4147-A177-3AD203B41FA5}">
                      <a16:colId xmlns:a16="http://schemas.microsoft.com/office/drawing/2014/main" val="20002"/>
                    </a:ext>
                  </a:extLst>
                </a:gridCol>
                <a:gridCol w="124557">
                  <a:extLst>
                    <a:ext uri="{9D8B030D-6E8A-4147-A177-3AD203B41FA5}">
                      <a16:colId xmlns:a16="http://schemas.microsoft.com/office/drawing/2014/main" val="20003"/>
                    </a:ext>
                  </a:extLst>
                </a:gridCol>
                <a:gridCol w="124557">
                  <a:extLst>
                    <a:ext uri="{9D8B030D-6E8A-4147-A177-3AD203B41FA5}">
                      <a16:colId xmlns:a16="http://schemas.microsoft.com/office/drawing/2014/main" val="20004"/>
                    </a:ext>
                  </a:extLst>
                </a:gridCol>
                <a:gridCol w="124557">
                  <a:extLst>
                    <a:ext uri="{9D8B030D-6E8A-4147-A177-3AD203B41FA5}">
                      <a16:colId xmlns:a16="http://schemas.microsoft.com/office/drawing/2014/main" val="20005"/>
                    </a:ext>
                  </a:extLst>
                </a:gridCol>
                <a:gridCol w="124557">
                  <a:extLst>
                    <a:ext uri="{9D8B030D-6E8A-4147-A177-3AD203B41FA5}">
                      <a16:colId xmlns:a16="http://schemas.microsoft.com/office/drawing/2014/main" val="20006"/>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4"/>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5" name="Group 156"/>
          <p:cNvGraphicFramePr>
            <a:graphicFrameLocks noGrp="1"/>
          </p:cNvGraphicFramePr>
          <p:nvPr/>
        </p:nvGraphicFramePr>
        <p:xfrm>
          <a:off x="8196821" y="4319361"/>
          <a:ext cx="747342" cy="656030"/>
        </p:xfrm>
        <a:graphic>
          <a:graphicData uri="http://schemas.openxmlformats.org/drawingml/2006/table">
            <a:tbl>
              <a:tblPr>
                <a:tableStyleId>{5940675A-B579-460E-94D1-54222C63F5DA}</a:tableStyleId>
              </a:tblPr>
              <a:tblGrid>
                <a:gridCol w="124557">
                  <a:extLst>
                    <a:ext uri="{9D8B030D-6E8A-4147-A177-3AD203B41FA5}">
                      <a16:colId xmlns:a16="http://schemas.microsoft.com/office/drawing/2014/main" val="20000"/>
                    </a:ext>
                  </a:extLst>
                </a:gridCol>
                <a:gridCol w="124557">
                  <a:extLst>
                    <a:ext uri="{9D8B030D-6E8A-4147-A177-3AD203B41FA5}">
                      <a16:colId xmlns:a16="http://schemas.microsoft.com/office/drawing/2014/main" val="20001"/>
                    </a:ext>
                  </a:extLst>
                </a:gridCol>
                <a:gridCol w="124557">
                  <a:extLst>
                    <a:ext uri="{9D8B030D-6E8A-4147-A177-3AD203B41FA5}">
                      <a16:colId xmlns:a16="http://schemas.microsoft.com/office/drawing/2014/main" val="20002"/>
                    </a:ext>
                  </a:extLst>
                </a:gridCol>
                <a:gridCol w="124557">
                  <a:extLst>
                    <a:ext uri="{9D8B030D-6E8A-4147-A177-3AD203B41FA5}">
                      <a16:colId xmlns:a16="http://schemas.microsoft.com/office/drawing/2014/main" val="20003"/>
                    </a:ext>
                  </a:extLst>
                </a:gridCol>
                <a:gridCol w="124557">
                  <a:extLst>
                    <a:ext uri="{9D8B030D-6E8A-4147-A177-3AD203B41FA5}">
                      <a16:colId xmlns:a16="http://schemas.microsoft.com/office/drawing/2014/main" val="20004"/>
                    </a:ext>
                  </a:extLst>
                </a:gridCol>
                <a:gridCol w="124557">
                  <a:extLst>
                    <a:ext uri="{9D8B030D-6E8A-4147-A177-3AD203B41FA5}">
                      <a16:colId xmlns:a16="http://schemas.microsoft.com/office/drawing/2014/main" val="20005"/>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0003"/>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extLst>
                  <a:ext uri="{0D108BD9-81ED-4DB2-BD59-A6C34878D82A}">
                    <a16:rowId xmlns:a16="http://schemas.microsoft.com/office/drawing/2014/main" val="10004"/>
                  </a:ext>
                </a:extLst>
              </a:tr>
            </a:tbl>
          </a:graphicData>
        </a:graphic>
      </p:graphicFrame>
      <p:sp>
        <p:nvSpPr>
          <p:cNvPr id="2" name="Marcador de número de diapositiva 1">
            <a:extLst>
              <a:ext uri="{FF2B5EF4-FFF2-40B4-BE49-F238E27FC236}">
                <a16:creationId xmlns:a16="http://schemas.microsoft.com/office/drawing/2014/main" id="{2712EE31-B9E5-4C09-9533-A49B6B6F46A2}"/>
              </a:ext>
            </a:extLst>
          </p:cNvPr>
          <p:cNvSpPr>
            <a:spLocks noGrp="1"/>
          </p:cNvSpPr>
          <p:nvPr>
            <p:ph type="sldNum" sz="quarter" idx="7"/>
          </p:nvPr>
        </p:nvSpPr>
        <p:spPr/>
        <p:txBody>
          <a:bodyPr/>
          <a:lstStyle/>
          <a:p>
            <a:pPr marL="38100">
              <a:lnSpc>
                <a:spcPts val="1430"/>
              </a:lnSpc>
            </a:pPr>
            <a:fld id="{81D60167-4931-47E6-BA6A-407CBD079E47}" type="slidenum">
              <a:rPr lang="es-CO" spc="-5" smtClean="0"/>
              <a:t>17</a:t>
            </a:fld>
            <a:endParaRPr lang="es-CO" spc="-5" dirty="0"/>
          </a:p>
        </p:txBody>
      </p:sp>
    </p:spTree>
    <p:extLst>
      <p:ext uri="{BB962C8B-B14F-4D97-AF65-F5344CB8AC3E}">
        <p14:creationId xmlns:p14="http://schemas.microsoft.com/office/powerpoint/2010/main" val="1088524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par>
                                <p:cTn id="8" presetID="9"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dissolve">
                                      <p:cBhvr>
                                        <p:cTn id="10" dur="1000"/>
                                        <p:tgtEl>
                                          <p:spTgt spid="10"/>
                                        </p:tgtEl>
                                      </p:cBhvr>
                                    </p:animEffect>
                                  </p:childTnLst>
                                </p:cTn>
                              </p:par>
                              <p:par>
                                <p:cTn id="11" presetID="9"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dissolve">
                                      <p:cBhvr>
                                        <p:cTn id="13" dur="1000"/>
                                        <p:tgtEl>
                                          <p:spTgt spid="11"/>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10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1000"/>
                                        <p:tgtEl>
                                          <p:spTgt spid="13"/>
                                        </p:tgtEl>
                                      </p:cBhvr>
                                    </p:animEffect>
                                  </p:childTnLst>
                                </p:cTn>
                              </p:par>
                              <p:par>
                                <p:cTn id="20" presetID="9"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1000"/>
                                        <p:tgtEl>
                                          <p:spTgt spid="14"/>
                                        </p:tgtEl>
                                      </p:cBhvr>
                                    </p:animEffect>
                                  </p:childTnLst>
                                </p:cTn>
                              </p:par>
                              <p:par>
                                <p:cTn id="23" presetID="9"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Dilatación</a:t>
            </a:r>
            <a:endParaRPr lang="es-CO" sz="1600" dirty="0">
              <a:cs typeface="Times New Roman" pitchFamily="18" charset="0"/>
            </a:endParaRPr>
          </a:p>
        </p:txBody>
      </p:sp>
      <p:pic>
        <p:nvPicPr>
          <p:cNvPr id="16" name="Picture 4" descr="amebas"/>
          <p:cNvPicPr>
            <a:picLocks noChangeAspect="1" noChangeArrowheads="1"/>
          </p:cNvPicPr>
          <p:nvPr/>
        </p:nvPicPr>
        <p:blipFill>
          <a:blip r:embed="rId6"/>
          <a:srcRect/>
          <a:stretch>
            <a:fillRect/>
          </a:stretch>
        </p:blipFill>
        <p:spPr bwMode="auto">
          <a:xfrm>
            <a:off x="1891739" y="1978687"/>
            <a:ext cx="2503259" cy="1835150"/>
          </a:xfrm>
          <a:prstGeom prst="rect">
            <a:avLst/>
          </a:prstGeom>
          <a:noFill/>
        </p:spPr>
      </p:pic>
      <p:pic>
        <p:nvPicPr>
          <p:cNvPr id="17" name="Picture 5" descr="dilate1"/>
          <p:cNvPicPr>
            <a:picLocks noChangeAspect="1" noChangeArrowheads="1"/>
          </p:cNvPicPr>
          <p:nvPr/>
        </p:nvPicPr>
        <p:blipFill>
          <a:blip r:embed="rId7"/>
          <a:srcRect/>
          <a:stretch>
            <a:fillRect/>
          </a:stretch>
        </p:blipFill>
        <p:spPr bwMode="auto">
          <a:xfrm>
            <a:off x="4833375" y="1978687"/>
            <a:ext cx="2501900" cy="1835150"/>
          </a:xfrm>
          <a:prstGeom prst="rect">
            <a:avLst/>
          </a:prstGeom>
          <a:noFill/>
        </p:spPr>
      </p:pic>
      <p:pic>
        <p:nvPicPr>
          <p:cNvPr id="18" name="Picture 41" descr="dilate3"/>
          <p:cNvPicPr>
            <a:picLocks noChangeAspect="1" noChangeArrowheads="1"/>
          </p:cNvPicPr>
          <p:nvPr/>
        </p:nvPicPr>
        <p:blipFill>
          <a:blip r:embed="rId8"/>
          <a:srcRect/>
          <a:stretch>
            <a:fillRect/>
          </a:stretch>
        </p:blipFill>
        <p:spPr bwMode="auto">
          <a:xfrm>
            <a:off x="7813113" y="1978687"/>
            <a:ext cx="2501900" cy="1835150"/>
          </a:xfrm>
          <a:prstGeom prst="rect">
            <a:avLst/>
          </a:prstGeom>
          <a:noFill/>
        </p:spPr>
      </p:pic>
      <p:graphicFrame>
        <p:nvGraphicFramePr>
          <p:cNvPr id="19" name="Group 156"/>
          <p:cNvGraphicFramePr>
            <a:graphicFrameLocks noGrp="1"/>
          </p:cNvGraphicFramePr>
          <p:nvPr/>
        </p:nvGraphicFramePr>
        <p:xfrm>
          <a:off x="5567533" y="4263244"/>
          <a:ext cx="1251049" cy="1064841"/>
        </p:xfrm>
        <a:graphic>
          <a:graphicData uri="http://schemas.openxmlformats.org/drawingml/2006/table">
            <a:tbl>
              <a:tblPr>
                <a:tableStyleId>{3C2FFA5D-87B4-456A-9821-1D502468CF0F}</a:tableStyleId>
              </a:tblPr>
              <a:tblGrid>
                <a:gridCol w="417360">
                  <a:extLst>
                    <a:ext uri="{9D8B030D-6E8A-4147-A177-3AD203B41FA5}">
                      <a16:colId xmlns:a16="http://schemas.microsoft.com/office/drawing/2014/main" val="20000"/>
                    </a:ext>
                  </a:extLst>
                </a:gridCol>
                <a:gridCol w="416329">
                  <a:extLst>
                    <a:ext uri="{9D8B030D-6E8A-4147-A177-3AD203B41FA5}">
                      <a16:colId xmlns:a16="http://schemas.microsoft.com/office/drawing/2014/main" val="20001"/>
                    </a:ext>
                  </a:extLst>
                </a:gridCol>
                <a:gridCol w="417360">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20" name="19 CuadroTexto"/>
          <p:cNvSpPr txBox="1"/>
          <p:nvPr/>
        </p:nvSpPr>
        <p:spPr>
          <a:xfrm>
            <a:off x="2448103" y="3757062"/>
            <a:ext cx="1170833" cy="276999"/>
          </a:xfrm>
          <a:prstGeom prst="rect">
            <a:avLst/>
          </a:prstGeom>
          <a:noFill/>
        </p:spPr>
        <p:txBody>
          <a:bodyPr wrap="none" rtlCol="0">
            <a:spAutoFit/>
          </a:bodyPr>
          <a:lstStyle/>
          <a:p>
            <a:pPr>
              <a:buNone/>
            </a:pPr>
            <a:r>
              <a:rPr lang="es-CO" sz="1200" dirty="0">
                <a:solidFill>
                  <a:schemeClr val="accent2"/>
                </a:solidFill>
              </a:rPr>
              <a:t>Imagen Original</a:t>
            </a:r>
          </a:p>
        </p:txBody>
      </p:sp>
      <p:sp>
        <p:nvSpPr>
          <p:cNvPr id="21" name="20 CuadroTexto"/>
          <p:cNvSpPr txBox="1"/>
          <p:nvPr/>
        </p:nvSpPr>
        <p:spPr>
          <a:xfrm>
            <a:off x="5460626" y="3754057"/>
            <a:ext cx="1335622" cy="276999"/>
          </a:xfrm>
          <a:prstGeom prst="rect">
            <a:avLst/>
          </a:prstGeom>
          <a:noFill/>
        </p:spPr>
        <p:txBody>
          <a:bodyPr wrap="none" rtlCol="0">
            <a:spAutoFit/>
          </a:bodyPr>
          <a:lstStyle/>
          <a:p>
            <a:pPr>
              <a:buNone/>
            </a:pPr>
            <a:r>
              <a:rPr lang="es-CO" sz="1200" dirty="0">
                <a:solidFill>
                  <a:schemeClr val="accent2"/>
                </a:solidFill>
              </a:rPr>
              <a:t>Primera Dilatación</a:t>
            </a:r>
          </a:p>
        </p:txBody>
      </p:sp>
      <p:sp>
        <p:nvSpPr>
          <p:cNvPr id="22" name="21 CuadroTexto"/>
          <p:cNvSpPr txBox="1"/>
          <p:nvPr/>
        </p:nvSpPr>
        <p:spPr>
          <a:xfrm>
            <a:off x="8310188" y="3762370"/>
            <a:ext cx="1377237" cy="276999"/>
          </a:xfrm>
          <a:prstGeom prst="rect">
            <a:avLst/>
          </a:prstGeom>
          <a:noFill/>
        </p:spPr>
        <p:txBody>
          <a:bodyPr wrap="none" rtlCol="0">
            <a:spAutoFit/>
          </a:bodyPr>
          <a:lstStyle/>
          <a:p>
            <a:pPr>
              <a:buNone/>
            </a:pPr>
            <a:r>
              <a:rPr lang="es-CO" sz="1200" dirty="0">
                <a:solidFill>
                  <a:schemeClr val="accent2"/>
                </a:solidFill>
              </a:rPr>
              <a:t>Segunda Dilatación</a:t>
            </a:r>
          </a:p>
        </p:txBody>
      </p:sp>
      <p:sp>
        <p:nvSpPr>
          <p:cNvPr id="23" name="22 CuadroTexto"/>
          <p:cNvSpPr txBox="1"/>
          <p:nvPr/>
        </p:nvSpPr>
        <p:spPr>
          <a:xfrm>
            <a:off x="5334793" y="5324353"/>
            <a:ext cx="1663019" cy="276999"/>
          </a:xfrm>
          <a:prstGeom prst="rect">
            <a:avLst/>
          </a:prstGeom>
          <a:noFill/>
        </p:spPr>
        <p:txBody>
          <a:bodyPr wrap="none" rtlCol="0">
            <a:spAutoFit/>
          </a:bodyPr>
          <a:lstStyle/>
          <a:p>
            <a:pPr>
              <a:buNone/>
            </a:pPr>
            <a:r>
              <a:rPr lang="es-CO" sz="1200" dirty="0">
                <a:solidFill>
                  <a:schemeClr val="accent2"/>
                </a:solidFill>
              </a:rPr>
              <a:t>Elemento </a:t>
            </a:r>
            <a:r>
              <a:rPr lang="es-CO" sz="1200" dirty="0" err="1">
                <a:solidFill>
                  <a:schemeClr val="accent2"/>
                </a:solidFill>
              </a:rPr>
              <a:t>Estructurante</a:t>
            </a:r>
            <a:endParaRPr lang="es-CO" sz="1200" dirty="0">
              <a:solidFill>
                <a:schemeClr val="accent2"/>
              </a:solidFill>
            </a:endParaRPr>
          </a:p>
        </p:txBody>
      </p:sp>
      <p:sp>
        <p:nvSpPr>
          <p:cNvPr id="2" name="Marcador de número de diapositiva 1">
            <a:extLst>
              <a:ext uri="{FF2B5EF4-FFF2-40B4-BE49-F238E27FC236}">
                <a16:creationId xmlns:a16="http://schemas.microsoft.com/office/drawing/2014/main" id="{FC00E9B3-7512-4503-8588-B90BB0E3AE30}"/>
              </a:ext>
            </a:extLst>
          </p:cNvPr>
          <p:cNvSpPr>
            <a:spLocks noGrp="1"/>
          </p:cNvSpPr>
          <p:nvPr>
            <p:ph type="sldNum" sz="quarter" idx="7"/>
          </p:nvPr>
        </p:nvSpPr>
        <p:spPr/>
        <p:txBody>
          <a:bodyPr/>
          <a:lstStyle/>
          <a:p>
            <a:pPr marL="38100">
              <a:lnSpc>
                <a:spcPts val="1430"/>
              </a:lnSpc>
            </a:pPr>
            <a:fld id="{81D60167-4931-47E6-BA6A-407CBD079E47}" type="slidenum">
              <a:rPr lang="es-CO" spc="-5" smtClean="0"/>
              <a:t>18</a:t>
            </a:fld>
            <a:endParaRPr lang="es-CO" spc="-5" dirty="0"/>
          </a:p>
        </p:txBody>
      </p:sp>
    </p:spTree>
    <p:extLst>
      <p:ext uri="{BB962C8B-B14F-4D97-AF65-F5344CB8AC3E}">
        <p14:creationId xmlns:p14="http://schemas.microsoft.com/office/powerpoint/2010/main" val="4133749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Dilatación</a:t>
            </a:r>
            <a:endParaRPr lang="es-CO" sz="1600" dirty="0">
              <a:cs typeface="Times New Roman" pitchFamily="18" charset="0"/>
            </a:endParaRPr>
          </a:p>
        </p:txBody>
      </p:sp>
      <p:pic>
        <p:nvPicPr>
          <p:cNvPr id="12" name="Picture 4"/>
          <p:cNvPicPr>
            <a:picLocks noChangeAspect="1" noChangeArrowheads="1"/>
          </p:cNvPicPr>
          <p:nvPr/>
        </p:nvPicPr>
        <p:blipFill>
          <a:blip r:embed="rId6"/>
          <a:srcRect/>
          <a:stretch>
            <a:fillRect/>
          </a:stretch>
        </p:blipFill>
        <p:spPr bwMode="auto">
          <a:xfrm>
            <a:off x="3668836" y="2080145"/>
            <a:ext cx="6541965" cy="3354003"/>
          </a:xfrm>
          <a:prstGeom prst="rect">
            <a:avLst/>
          </a:prstGeom>
          <a:noFill/>
          <a:ln w="9525">
            <a:noFill/>
            <a:miter lim="800000"/>
            <a:headEnd/>
            <a:tailEnd/>
          </a:ln>
        </p:spPr>
      </p:pic>
      <p:graphicFrame>
        <p:nvGraphicFramePr>
          <p:cNvPr id="13" name="Group 156"/>
          <p:cNvGraphicFramePr>
            <a:graphicFrameLocks noGrp="1"/>
          </p:cNvGraphicFramePr>
          <p:nvPr/>
        </p:nvGraphicFramePr>
        <p:xfrm>
          <a:off x="2002413" y="3350814"/>
          <a:ext cx="1173838" cy="1064841"/>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601A40B4-1A81-4BDC-9100-0AF8A773F2C2}"/>
              </a:ext>
            </a:extLst>
          </p:cNvPr>
          <p:cNvSpPr>
            <a:spLocks noGrp="1"/>
          </p:cNvSpPr>
          <p:nvPr>
            <p:ph type="sldNum" sz="quarter" idx="7"/>
          </p:nvPr>
        </p:nvSpPr>
        <p:spPr/>
        <p:txBody>
          <a:bodyPr/>
          <a:lstStyle/>
          <a:p>
            <a:pPr marL="38100">
              <a:lnSpc>
                <a:spcPts val="1430"/>
              </a:lnSpc>
            </a:pPr>
            <a:fld id="{81D60167-4931-47E6-BA6A-407CBD079E47}" type="slidenum">
              <a:rPr lang="es-CO" spc="-5" smtClean="0"/>
              <a:t>19</a:t>
            </a:fld>
            <a:endParaRPr lang="es-CO" spc="-5" dirty="0"/>
          </a:p>
        </p:txBody>
      </p:sp>
    </p:spTree>
    <p:extLst>
      <p:ext uri="{BB962C8B-B14F-4D97-AF65-F5344CB8AC3E}">
        <p14:creationId xmlns:p14="http://schemas.microsoft.com/office/powerpoint/2010/main" val="1401023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ssolve">
                                      <p:cBhvr>
                                        <p:cTn id="7"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a:extLst>
              <a:ext uri="{FF2B5EF4-FFF2-40B4-BE49-F238E27FC236}">
                <a16:creationId xmlns:a16="http://schemas.microsoft.com/office/drawing/2014/main" id="{4E2FEB44-6A8A-4978-8C71-FDC5A78BEE75}"/>
              </a:ext>
            </a:extLst>
          </p:cNvPr>
          <p:cNvSpPr>
            <a:spLocks noGrp="1"/>
          </p:cNvSpPr>
          <p:nvPr>
            <p:ph type="ctrTitle"/>
          </p:nvPr>
        </p:nvSpPr>
        <p:spPr>
          <a:xfrm>
            <a:off x="0" y="-4665"/>
            <a:ext cx="12192000" cy="1661993"/>
          </a:xfrm>
        </p:spPr>
        <p:txBody>
          <a:bodyPr/>
          <a:lstStyle/>
          <a:p>
            <a:pPr rtl="0"/>
            <a:r>
              <a:rPr lang="en-US" sz="5400" b="1" dirty="0">
                <a:latin typeface="Ancizar Sans Black"/>
              </a:rPr>
              <a:t>VISIÓN ARTIFICIAL</a:t>
            </a:r>
            <a:br>
              <a:rPr lang="en-US" sz="5400" b="1" dirty="0">
                <a:latin typeface="Ancizar Sans Black"/>
              </a:rPr>
            </a:br>
            <a:r>
              <a:rPr lang="en-US" sz="3600" b="1" dirty="0">
                <a:latin typeface="Ancizar Sans Black"/>
              </a:rPr>
              <a:t>2024 – 1S</a:t>
            </a:r>
            <a:br>
              <a:rPr lang="en-US" sz="3600" b="1" dirty="0">
                <a:latin typeface="Ancizar Sans Black"/>
              </a:rPr>
            </a:br>
            <a:r>
              <a:rPr lang="en-US" sz="1800" b="1" dirty="0">
                <a:latin typeface="Ancizar Sans Black"/>
              </a:rPr>
              <a:t>   </a:t>
            </a:r>
            <a:r>
              <a:rPr lang="en-US" sz="1800" b="1" dirty="0">
                <a:latin typeface="Ancizar Sans Black"/>
                <a:hlinkClick r:id="rId3"/>
              </a:rPr>
              <a:t>https://drive.google.com/drive/folders/1q3O-swigCxaKn30FTEjjc7VPjWkk0eKO?usp=drive_link</a:t>
            </a:r>
            <a:r>
              <a:rPr lang="en-US" sz="1800" b="1" dirty="0">
                <a:latin typeface="Ancizar Sans Black"/>
              </a:rPr>
              <a:t> </a:t>
            </a:r>
            <a:endParaRPr lang="es-CO" sz="2200" b="1" dirty="0">
              <a:solidFill>
                <a:srgbClr val="1155CC"/>
              </a:solidFill>
              <a:effectLst>
                <a:outerShdw blurRad="38100" dist="38100" dir="2700000" algn="tl">
                  <a:srgbClr val="000000">
                    <a:alpha val="43137"/>
                  </a:srgbClr>
                </a:outerShdw>
              </a:effectLst>
              <a:latin typeface="+mj-lt"/>
              <a:cs typeface="Arial" panose="020B0604020202020204" pitchFamily="34" charset="0"/>
            </a:endParaRPr>
          </a:p>
        </p:txBody>
      </p:sp>
      <p:sp>
        <p:nvSpPr>
          <p:cNvPr id="6" name="Subtítulo 5">
            <a:extLst>
              <a:ext uri="{FF2B5EF4-FFF2-40B4-BE49-F238E27FC236}">
                <a16:creationId xmlns:a16="http://schemas.microsoft.com/office/drawing/2014/main" id="{C7E5A212-782B-46D9-AA4F-E7ED6D979376}"/>
              </a:ext>
            </a:extLst>
          </p:cNvPr>
          <p:cNvSpPr>
            <a:spLocks noGrp="1"/>
          </p:cNvSpPr>
          <p:nvPr>
            <p:ph type="subTitle" idx="4"/>
          </p:nvPr>
        </p:nvSpPr>
        <p:spPr>
          <a:xfrm>
            <a:off x="1600200" y="2370653"/>
            <a:ext cx="8534400" cy="2277547"/>
          </a:xfrm>
        </p:spPr>
        <p:txBody>
          <a:bodyPr/>
          <a:lstStyle/>
          <a:p>
            <a:pPr algn="ctr" defTabSz="685800">
              <a:spcBef>
                <a:spcPts val="450"/>
              </a:spcBef>
            </a:pPr>
            <a:r>
              <a:rPr lang="es-ES" sz="4000" b="1" dirty="0">
                <a:solidFill>
                  <a:prstClr val="black"/>
                </a:solidFill>
                <a:effectLst>
                  <a:outerShdw blurRad="38100" dist="38100" dir="2700000" algn="tl">
                    <a:srgbClr val="000000">
                      <a:alpha val="43137"/>
                    </a:srgbClr>
                  </a:outerShdw>
                </a:effectLst>
                <a:latin typeface="Ancizar Sans Black"/>
              </a:rPr>
              <a:t>JOHN W. BRANCH</a:t>
            </a:r>
          </a:p>
          <a:p>
            <a:pPr algn="ctr" defTabSz="685800"/>
            <a:r>
              <a:rPr lang="es-ES" b="1" dirty="0">
                <a:solidFill>
                  <a:prstClr val="black"/>
                </a:solidFill>
                <a:latin typeface="Ancizar Sans Black"/>
              </a:rPr>
              <a:t>Profesor Titular </a:t>
            </a:r>
          </a:p>
          <a:p>
            <a:pPr algn="ctr" defTabSz="685800"/>
            <a:r>
              <a:rPr lang="es-ES" b="1" dirty="0">
                <a:solidFill>
                  <a:prstClr val="black"/>
                </a:solidFill>
                <a:latin typeface="Ancizar Sans Black"/>
              </a:rPr>
              <a:t>Departamento de Ciencias de la Computación y de la Decisión</a:t>
            </a:r>
          </a:p>
          <a:p>
            <a:pPr algn="ctr" defTabSz="685800"/>
            <a:r>
              <a:rPr lang="es-ES" b="1" dirty="0">
                <a:solidFill>
                  <a:prstClr val="black"/>
                </a:solidFill>
                <a:latin typeface="Ancizar Sans Black"/>
              </a:rPr>
              <a:t>Director del Grupo de I+D en Inteligencia Artificial – GIDIA</a:t>
            </a:r>
          </a:p>
          <a:p>
            <a:pPr algn="ctr" defTabSz="685800"/>
            <a:r>
              <a:rPr lang="es-ES" b="1" dirty="0">
                <a:solidFill>
                  <a:prstClr val="black"/>
                </a:solidFill>
                <a:latin typeface="Ancizar Sans Black"/>
                <a:hlinkClick r:id="rId4"/>
              </a:rPr>
              <a:t>jwbranch@unal.edu.co</a:t>
            </a:r>
            <a:endParaRPr lang="es-ES" b="1" dirty="0">
              <a:solidFill>
                <a:prstClr val="black"/>
              </a:solidFill>
              <a:latin typeface="Ancizar Sans Black"/>
            </a:endParaRPr>
          </a:p>
          <a:p>
            <a:pPr algn="ctr" defTabSz="685800"/>
            <a:endParaRPr lang="es-ES" b="1" dirty="0">
              <a:solidFill>
                <a:prstClr val="black"/>
              </a:solidFill>
              <a:latin typeface="Ancizar Sans Black"/>
            </a:endParaRPr>
          </a:p>
          <a:p>
            <a:pPr algn="ctr" defTabSz="685800"/>
            <a:r>
              <a:rPr lang="es-ES" b="1" dirty="0">
                <a:solidFill>
                  <a:prstClr val="black"/>
                </a:solidFill>
                <a:latin typeface="Ancizar Sans Black"/>
              </a:rPr>
              <a:t>Oficina: Bloque M8A- 307</a:t>
            </a:r>
          </a:p>
        </p:txBody>
      </p:sp>
      <p:sp>
        <p:nvSpPr>
          <p:cNvPr id="8" name="Subtítulo 5">
            <a:extLst>
              <a:ext uri="{FF2B5EF4-FFF2-40B4-BE49-F238E27FC236}">
                <a16:creationId xmlns:a16="http://schemas.microsoft.com/office/drawing/2014/main" id="{A4B0ED91-5701-4D4F-9897-E87501E5D24F}"/>
              </a:ext>
            </a:extLst>
          </p:cNvPr>
          <p:cNvSpPr txBox="1">
            <a:spLocks/>
          </p:cNvSpPr>
          <p:nvPr/>
        </p:nvSpPr>
        <p:spPr>
          <a:xfrm>
            <a:off x="7848600" y="4668560"/>
            <a:ext cx="3915697" cy="1046440"/>
          </a:xfrm>
          <a:prstGeom prst="rect">
            <a:avLst/>
          </a:prstGeom>
        </p:spPr>
        <p:txBody>
          <a:bodyPr wrap="square" lIns="0" tIns="0" rIns="0" bIns="0">
            <a:spAutoFit/>
          </a:bodyPr>
          <a:lstStyle>
            <a:lvl1pPr marL="0">
              <a:defRPr b="0" i="0">
                <a:solidFill>
                  <a:schemeClr val="tx1"/>
                </a:solidFill>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ctr" defTabSz="685800" rtl="0" eaLnBrk="1" fontAlgn="auto" latinLnBrk="0" hangingPunct="1">
              <a:lnSpc>
                <a:spcPct val="100000"/>
              </a:lnSpc>
              <a:spcBef>
                <a:spcPts val="450"/>
              </a:spcBef>
              <a:spcAft>
                <a:spcPts val="0"/>
              </a:spcAft>
              <a:buClrTx/>
              <a:buSzTx/>
              <a:buFontTx/>
              <a:buNone/>
              <a:tabLst/>
              <a:defRPr/>
            </a:pPr>
            <a:r>
              <a:rPr kumimoji="0" lang="es-ES" sz="2800" b="1" i="0" u="none" strike="noStrike" kern="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mn-cs"/>
              </a:rPr>
              <a:t>SANTIAGO SALAZAR</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2000" b="1" i="0" u="none" strike="noStrike" kern="0" cap="none" spc="0" normalizeH="0" baseline="0" noProof="0" dirty="0">
                <a:ln>
                  <a:noFill/>
                </a:ln>
                <a:solidFill>
                  <a:prstClr val="black"/>
                </a:solidFill>
                <a:effectLst/>
                <a:uLnTx/>
                <a:uFillTx/>
                <a:latin typeface="Ancizar Sans Black"/>
                <a:ea typeface="+mn-ea"/>
                <a:cs typeface="+mn-cs"/>
              </a:rPr>
              <a:t>Monitor </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es-ES" sz="2000" b="1" i="0" u="none" strike="noStrike" kern="0" cap="none" spc="0" normalizeH="0" baseline="0" noProof="0" dirty="0">
                <a:ln>
                  <a:noFill/>
                </a:ln>
                <a:solidFill>
                  <a:prstClr val="black"/>
                </a:solidFill>
                <a:effectLst/>
                <a:uLnTx/>
                <a:uFillTx/>
                <a:latin typeface="Ancizar Sans Black"/>
                <a:ea typeface="+mn-ea"/>
                <a:cs typeface="+mn-cs"/>
              </a:rPr>
              <a:t>sasalazarr@unal.edu.co </a:t>
            </a:r>
            <a:endParaRPr kumimoji="0" lang="es-CO" sz="2000" b="1" i="0" u="none" strike="noStrike" kern="0" cap="none" spc="0" normalizeH="0" baseline="0" noProof="0" dirty="0">
              <a:ln>
                <a:noFill/>
              </a:ln>
              <a:solidFill>
                <a:prstClr val="black"/>
              </a:solidFill>
              <a:effectLst/>
              <a:uLnTx/>
              <a:uFillTx/>
              <a:latin typeface="Ancizar Sans Black"/>
              <a:ea typeface="+mn-ea"/>
              <a:cs typeface="+mn-cs"/>
            </a:endParaRPr>
          </a:p>
        </p:txBody>
      </p:sp>
      <p:sp>
        <p:nvSpPr>
          <p:cNvPr id="2" name="Marcador de número de diapositiva 1">
            <a:extLst>
              <a:ext uri="{FF2B5EF4-FFF2-40B4-BE49-F238E27FC236}">
                <a16:creationId xmlns:a16="http://schemas.microsoft.com/office/drawing/2014/main" id="{B91893A0-CF7F-4453-8262-EE3160848573}"/>
              </a:ext>
            </a:extLst>
          </p:cNvPr>
          <p:cNvSpPr>
            <a:spLocks noGrp="1"/>
          </p:cNvSpPr>
          <p:nvPr>
            <p:ph type="sldNum" sz="quarter" idx="7"/>
          </p:nvPr>
        </p:nvSpPr>
        <p:spPr/>
        <p:txBody>
          <a:bodyPr/>
          <a:lstStyle/>
          <a:p>
            <a:pPr marL="38100">
              <a:lnSpc>
                <a:spcPts val="1430"/>
              </a:lnSpc>
            </a:pPr>
            <a:fld id="{81D60167-4931-47E6-BA6A-407CBD079E47}" type="slidenum">
              <a:rPr lang="es-CO" spc="-5" smtClean="0"/>
              <a:t>2</a:t>
            </a:fld>
            <a:endParaRPr lang="es-CO" spc="-5" dirty="0"/>
          </a:p>
        </p:txBody>
      </p:sp>
    </p:spTree>
    <p:extLst>
      <p:ext uri="{BB962C8B-B14F-4D97-AF65-F5344CB8AC3E}">
        <p14:creationId xmlns:p14="http://schemas.microsoft.com/office/powerpoint/2010/main" val="23701883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Dilatación</a:t>
            </a:r>
            <a:endParaRPr lang="es-CO" sz="1600" dirty="0">
              <a:cs typeface="Times New Roman" pitchFamily="18" charset="0"/>
            </a:endParaRPr>
          </a:p>
        </p:txBody>
      </p:sp>
      <p:graphicFrame>
        <p:nvGraphicFramePr>
          <p:cNvPr id="6" name="Group 156"/>
          <p:cNvGraphicFramePr>
            <a:graphicFrameLocks noGrp="1"/>
          </p:cNvGraphicFramePr>
          <p:nvPr/>
        </p:nvGraphicFramePr>
        <p:xfrm>
          <a:off x="3379913" y="3429182"/>
          <a:ext cx="1173838" cy="1064841"/>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7" name="6 Tabla"/>
          <p:cNvGraphicFramePr>
            <a:graphicFrameLocks noGrp="1"/>
          </p:cNvGraphicFramePr>
          <p:nvPr/>
        </p:nvGraphicFramePr>
        <p:xfrm>
          <a:off x="5134060" y="2595946"/>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31373">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31373">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31373">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31373">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50000"/>
                        <a:lumOff val="50000"/>
                      </a:schemeClr>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endParaRPr lang="es-CO"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bl>
          </a:graphicData>
        </a:graphic>
      </p:graphicFrame>
      <p:sp>
        <p:nvSpPr>
          <p:cNvPr id="8" name="7 Rectángulo"/>
          <p:cNvSpPr/>
          <p:nvPr/>
        </p:nvSpPr>
        <p:spPr>
          <a:xfrm>
            <a:off x="4579822" y="3866601"/>
            <a:ext cx="500458"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122DCCB0-E9B9-462C-8E76-C91E628F41EE}"/>
              </a:ext>
            </a:extLst>
          </p:cNvPr>
          <p:cNvSpPr>
            <a:spLocks noGrp="1"/>
          </p:cNvSpPr>
          <p:nvPr>
            <p:ph type="sldNum" sz="quarter" idx="7"/>
          </p:nvPr>
        </p:nvSpPr>
        <p:spPr/>
        <p:txBody>
          <a:bodyPr/>
          <a:lstStyle/>
          <a:p>
            <a:pPr marL="38100">
              <a:lnSpc>
                <a:spcPts val="1430"/>
              </a:lnSpc>
            </a:pPr>
            <a:fld id="{81D60167-4931-47E6-BA6A-407CBD079E47}" type="slidenum">
              <a:rPr lang="es-CO" spc="-5" smtClean="0"/>
              <a:t>20</a:t>
            </a:fld>
            <a:endParaRPr lang="es-CO" spc="-5" dirty="0"/>
          </a:p>
        </p:txBody>
      </p:sp>
    </p:spTree>
    <p:extLst>
      <p:ext uri="{BB962C8B-B14F-4D97-AF65-F5344CB8AC3E}">
        <p14:creationId xmlns:p14="http://schemas.microsoft.com/office/powerpoint/2010/main" val="20708883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Dilatación</a:t>
            </a:r>
            <a:endParaRPr lang="es-CO" sz="1600" dirty="0">
              <a:cs typeface="Times New Roman" pitchFamily="18" charset="0"/>
            </a:endParaRPr>
          </a:p>
        </p:txBody>
      </p:sp>
      <p:graphicFrame>
        <p:nvGraphicFramePr>
          <p:cNvPr id="9" name="8 Tabla"/>
          <p:cNvGraphicFramePr>
            <a:graphicFrameLocks noGrp="1"/>
          </p:cNvGraphicFramePr>
          <p:nvPr/>
        </p:nvGraphicFramePr>
        <p:xfrm>
          <a:off x="2188996" y="2412343"/>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10" name="9 Tabla"/>
          <p:cNvGraphicFramePr>
            <a:graphicFrameLocks noGrp="1"/>
          </p:cNvGraphicFramePr>
          <p:nvPr/>
        </p:nvGraphicFramePr>
        <p:xfrm>
          <a:off x="6295753" y="2412343"/>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 name="Marcador de número de diapositiva 1">
            <a:extLst>
              <a:ext uri="{FF2B5EF4-FFF2-40B4-BE49-F238E27FC236}">
                <a16:creationId xmlns:a16="http://schemas.microsoft.com/office/drawing/2014/main" id="{EDF3944F-FE03-44CA-BE22-824CFFEF3DDA}"/>
              </a:ext>
            </a:extLst>
          </p:cNvPr>
          <p:cNvSpPr>
            <a:spLocks noGrp="1"/>
          </p:cNvSpPr>
          <p:nvPr>
            <p:ph type="sldNum" sz="quarter" idx="7"/>
          </p:nvPr>
        </p:nvSpPr>
        <p:spPr/>
        <p:txBody>
          <a:bodyPr/>
          <a:lstStyle/>
          <a:p>
            <a:pPr marL="38100">
              <a:lnSpc>
                <a:spcPts val="1430"/>
              </a:lnSpc>
            </a:pPr>
            <a:fld id="{81D60167-4931-47E6-BA6A-407CBD079E47}" type="slidenum">
              <a:rPr lang="es-CO" spc="-5" smtClean="0"/>
              <a:t>21</a:t>
            </a:fld>
            <a:endParaRPr lang="es-CO" spc="-5" dirty="0"/>
          </a:p>
        </p:txBody>
      </p:sp>
    </p:spTree>
    <p:extLst>
      <p:ext uri="{BB962C8B-B14F-4D97-AF65-F5344CB8AC3E}">
        <p14:creationId xmlns:p14="http://schemas.microsoft.com/office/powerpoint/2010/main" val="33621261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Dilatación</a:t>
            </a:r>
            <a:endParaRPr lang="es-CO" sz="1600" dirty="0">
              <a:cs typeface="Times New Roman" pitchFamily="18" charset="0"/>
            </a:endParaRPr>
          </a:p>
        </p:txBody>
      </p:sp>
      <p:graphicFrame>
        <p:nvGraphicFramePr>
          <p:cNvPr id="6" name="Group 156"/>
          <p:cNvGraphicFramePr>
            <a:graphicFrameLocks noGrp="1"/>
          </p:cNvGraphicFramePr>
          <p:nvPr/>
        </p:nvGraphicFramePr>
        <p:xfrm>
          <a:off x="3379913" y="3828313"/>
          <a:ext cx="1173838" cy="354947"/>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bl>
          </a:graphicData>
        </a:graphic>
      </p:graphicFrame>
      <p:graphicFrame>
        <p:nvGraphicFramePr>
          <p:cNvPr id="7" name="6 Tabla"/>
          <p:cNvGraphicFramePr>
            <a:graphicFrameLocks noGrp="1"/>
          </p:cNvGraphicFramePr>
          <p:nvPr/>
        </p:nvGraphicFramePr>
        <p:xfrm>
          <a:off x="5134060" y="2595946"/>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8" name="7 Rectángulo"/>
          <p:cNvSpPr/>
          <p:nvPr/>
        </p:nvSpPr>
        <p:spPr>
          <a:xfrm>
            <a:off x="4579822" y="3866601"/>
            <a:ext cx="500458"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2B5A85ED-B2A8-4BB3-966A-88785F4F0FB4}"/>
              </a:ext>
            </a:extLst>
          </p:cNvPr>
          <p:cNvSpPr>
            <a:spLocks noGrp="1"/>
          </p:cNvSpPr>
          <p:nvPr>
            <p:ph type="sldNum" sz="quarter" idx="7"/>
          </p:nvPr>
        </p:nvSpPr>
        <p:spPr/>
        <p:txBody>
          <a:bodyPr/>
          <a:lstStyle/>
          <a:p>
            <a:pPr marL="38100">
              <a:lnSpc>
                <a:spcPts val="1430"/>
              </a:lnSpc>
            </a:pPr>
            <a:fld id="{81D60167-4931-47E6-BA6A-407CBD079E47}" type="slidenum">
              <a:rPr lang="es-CO" spc="-5" smtClean="0"/>
              <a:t>22</a:t>
            </a:fld>
            <a:endParaRPr lang="es-CO" spc="-5" dirty="0"/>
          </a:p>
        </p:txBody>
      </p:sp>
    </p:spTree>
    <p:extLst>
      <p:ext uri="{BB962C8B-B14F-4D97-AF65-F5344CB8AC3E}">
        <p14:creationId xmlns:p14="http://schemas.microsoft.com/office/powerpoint/2010/main" val="219580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Dilatación: </a:t>
            </a:r>
            <a:r>
              <a:rPr lang="es-CO" sz="1600" dirty="0">
                <a:cs typeface="Times New Roman" pitchFamily="18" charset="0"/>
              </a:rPr>
              <a:t>cuando el punto central del EE tiene un 0 y si en la imagen se cumple el inverso del patrón, esa parte de la imagen se modifica para que coincida con el patrón: (azules se agregan, rojo se eliminan).</a:t>
            </a:r>
          </a:p>
        </p:txBody>
      </p:sp>
      <p:graphicFrame>
        <p:nvGraphicFramePr>
          <p:cNvPr id="6" name="Group 156"/>
          <p:cNvGraphicFramePr>
            <a:graphicFrameLocks noGrp="1"/>
          </p:cNvGraphicFramePr>
          <p:nvPr/>
        </p:nvGraphicFramePr>
        <p:xfrm>
          <a:off x="3379913" y="3872421"/>
          <a:ext cx="1173838" cy="354947"/>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bl>
          </a:graphicData>
        </a:graphic>
      </p:graphicFrame>
      <p:graphicFrame>
        <p:nvGraphicFramePr>
          <p:cNvPr id="7" name="6 Tabla"/>
          <p:cNvGraphicFramePr>
            <a:graphicFrameLocks noGrp="1"/>
          </p:cNvGraphicFramePr>
          <p:nvPr/>
        </p:nvGraphicFramePr>
        <p:xfrm>
          <a:off x="5134060" y="2640054"/>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solidFill>
                          <a:schemeClr val="accent2"/>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solidFill>
                          <a:schemeClr val="accent2"/>
                        </a:solidFill>
                      </a:endParaRPr>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8" name="7 Rectángulo"/>
          <p:cNvSpPr/>
          <p:nvPr/>
        </p:nvSpPr>
        <p:spPr>
          <a:xfrm>
            <a:off x="4579822" y="3910709"/>
            <a:ext cx="500458"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A81344E0-0CD6-4DEB-9A1F-7618BA01CF5A}"/>
              </a:ext>
            </a:extLst>
          </p:cNvPr>
          <p:cNvSpPr>
            <a:spLocks noGrp="1"/>
          </p:cNvSpPr>
          <p:nvPr>
            <p:ph type="sldNum" sz="quarter" idx="7"/>
          </p:nvPr>
        </p:nvSpPr>
        <p:spPr/>
        <p:txBody>
          <a:bodyPr/>
          <a:lstStyle/>
          <a:p>
            <a:pPr marL="38100">
              <a:lnSpc>
                <a:spcPts val="1430"/>
              </a:lnSpc>
            </a:pPr>
            <a:fld id="{81D60167-4931-47E6-BA6A-407CBD079E47}" type="slidenum">
              <a:rPr lang="es-CO" spc="-5" smtClean="0"/>
              <a:t>23</a:t>
            </a:fld>
            <a:endParaRPr lang="es-CO" spc="-5" dirty="0"/>
          </a:p>
        </p:txBody>
      </p:sp>
    </p:spTree>
    <p:extLst>
      <p:ext uri="{BB962C8B-B14F-4D97-AF65-F5344CB8AC3E}">
        <p14:creationId xmlns:p14="http://schemas.microsoft.com/office/powerpoint/2010/main" val="68665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8195" name="Rectangle 9"/>
          <p:cNvSpPr>
            <a:spLocks noChangeArrowheads="1"/>
          </p:cNvSpPr>
          <p:nvPr/>
        </p:nvSpPr>
        <p:spPr bwMode="auto">
          <a:xfrm>
            <a:off x="1919288" y="1173707"/>
            <a:ext cx="8291513" cy="5063581"/>
          </a:xfrm>
          <a:prstGeom prst="rect">
            <a:avLst/>
          </a:prstGeom>
          <a:noFill/>
          <a:ln w="9525">
            <a:noFill/>
            <a:miter lim="800000"/>
            <a:headEnd/>
            <a:tailEnd/>
          </a:ln>
        </p:spPr>
        <p:txBody>
          <a:bodyPr lIns="90000" tIns="46800" rIns="90000" bIns="46800"/>
          <a:lstStyle/>
          <a:p>
            <a:pPr marL="627063" lvl="2" indent="-271463" defTabSz="411163" eaLnBrk="0" hangingPunct="0">
              <a:tabLst>
                <a:tab pos="2239963" algn="l"/>
              </a:tabLst>
              <a:defRPr/>
            </a:pPr>
            <a:endParaRPr lang="es-CO" sz="1600" dirty="0">
              <a:solidFill>
                <a:srgbClr val="080808"/>
              </a:solidFill>
              <a:cs typeface="Times New Roman" pitchFamily="18" charset="0"/>
            </a:endParaRPr>
          </a:p>
        </p:txBody>
      </p:sp>
      <p:sp>
        <p:nvSpPr>
          <p:cNvPr id="9" name="8 Rectángulo redondeado"/>
          <p:cNvSpPr/>
          <p:nvPr/>
        </p:nvSpPr>
        <p:spPr>
          <a:xfrm>
            <a:off x="3016585" y="3708242"/>
            <a:ext cx="6096916"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a:t>
            </a:r>
          </a:p>
          <a:p>
            <a:pPr algn="ctr">
              <a:lnSpc>
                <a:spcPct val="100000"/>
              </a:lnSpc>
              <a:buNone/>
            </a:pPr>
            <a:r>
              <a:rPr lang="es-CO" sz="3200" cap="small" dirty="0"/>
              <a:t>Erosión</a:t>
            </a:r>
          </a:p>
        </p:txBody>
      </p:sp>
      <p:pic>
        <p:nvPicPr>
          <p:cNvPr id="2355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1430" y="1656896"/>
            <a:ext cx="2223770" cy="2081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713F1415-7636-49AE-BFD5-1318281E6F46}"/>
              </a:ext>
            </a:extLst>
          </p:cNvPr>
          <p:cNvSpPr>
            <a:spLocks noGrp="1"/>
          </p:cNvSpPr>
          <p:nvPr>
            <p:ph type="sldNum" sz="quarter" idx="7"/>
          </p:nvPr>
        </p:nvSpPr>
        <p:spPr/>
        <p:txBody>
          <a:bodyPr/>
          <a:lstStyle/>
          <a:p>
            <a:pPr marL="38100">
              <a:lnSpc>
                <a:spcPts val="1430"/>
              </a:lnSpc>
            </a:pPr>
            <a:fld id="{81D60167-4931-47E6-BA6A-407CBD079E47}" type="slidenum">
              <a:rPr lang="es-CO" spc="-5" smtClean="0"/>
              <a:t>24</a:t>
            </a:fld>
            <a:endParaRPr lang="es-CO" spc="-5" dirty="0"/>
          </a:p>
        </p:txBody>
      </p:sp>
    </p:spTree>
    <p:extLst>
      <p:ext uri="{BB962C8B-B14F-4D97-AF65-F5344CB8AC3E}">
        <p14:creationId xmlns:p14="http://schemas.microsoft.com/office/powerpoint/2010/main" val="28830852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Erosión </a:t>
            </a:r>
            <a:r>
              <a:rPr lang="es-CO" sz="1600" dirty="0">
                <a:cs typeface="Times New Roman" pitchFamily="18" charset="0"/>
              </a:rPr>
              <a:t>es la operación dual de  la dilatación, es decir, esta operación le quita </a:t>
            </a:r>
            <a:r>
              <a:rPr lang="es-PE" sz="1600" dirty="0">
                <a:cs typeface="Arial" charset="0"/>
              </a:rPr>
              <a:t>pixeles a un objeto haciéndolo más pequeño. </a:t>
            </a:r>
            <a:r>
              <a:rPr lang="es-CO" sz="1600" dirty="0">
                <a:cs typeface="Arial" charset="0"/>
              </a:rPr>
              <a:t>Dada una imagen A, y un elemento estructurante B.</a:t>
            </a:r>
            <a:endParaRPr lang="es-PE" sz="1600" dirty="0">
              <a:cs typeface="Arial" charset="0"/>
            </a:endParaRPr>
          </a:p>
          <a:p>
            <a:pPr marL="558800" lvl="1" indent="-285750" defTabSz="411163" eaLnBrk="0" hangingPunct="0">
              <a:buBlip>
                <a:blip r:embed="rId6"/>
              </a:buBlip>
              <a:tabLst>
                <a:tab pos="2239963" algn="l"/>
              </a:tabLst>
              <a:defRPr/>
            </a:pPr>
            <a:endParaRPr lang="es-CO" sz="1600" dirty="0">
              <a:cs typeface="Times New Roman" pitchFamily="18" charset="0"/>
            </a:endParaRPr>
          </a:p>
        </p:txBody>
      </p:sp>
      <p:graphicFrame>
        <p:nvGraphicFramePr>
          <p:cNvPr id="3" name="2 Objeto"/>
          <p:cNvGraphicFramePr>
            <a:graphicFrameLocks noChangeAspect="1"/>
          </p:cNvGraphicFramePr>
          <p:nvPr/>
        </p:nvGraphicFramePr>
        <p:xfrm>
          <a:off x="3519170" y="2606214"/>
          <a:ext cx="5842000" cy="444500"/>
        </p:xfrm>
        <a:graphic>
          <a:graphicData uri="http://schemas.openxmlformats.org/presentationml/2006/ole">
            <mc:AlternateContent xmlns:mc="http://schemas.openxmlformats.org/markup-compatibility/2006">
              <mc:Choice xmlns:v="urn:schemas-microsoft-com:vml" Requires="v">
                <p:oleObj spid="_x0000_s10258" name="Ecuación" r:id="rId7" imgW="3314520" imgH="253800" progId="Equation.3">
                  <p:embed/>
                </p:oleObj>
              </mc:Choice>
              <mc:Fallback>
                <p:oleObj name="Ecuación" r:id="rId7" imgW="3314520" imgH="253800" progId="Equation.3">
                  <p:embed/>
                  <p:pic>
                    <p:nvPicPr>
                      <p:cNvPr id="3" name="2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19170" y="2606214"/>
                        <a:ext cx="5842000" cy="44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236551"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95969" y="3402664"/>
            <a:ext cx="5742561" cy="1961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0CD93951-0684-4A3F-B1D3-4E03DBEC2F2A}"/>
              </a:ext>
            </a:extLst>
          </p:cNvPr>
          <p:cNvSpPr>
            <a:spLocks noGrp="1"/>
          </p:cNvSpPr>
          <p:nvPr>
            <p:ph type="sldNum" sz="quarter" idx="7"/>
          </p:nvPr>
        </p:nvSpPr>
        <p:spPr/>
        <p:txBody>
          <a:bodyPr/>
          <a:lstStyle/>
          <a:p>
            <a:pPr marL="38100">
              <a:lnSpc>
                <a:spcPts val="1430"/>
              </a:lnSpc>
            </a:pPr>
            <a:fld id="{81D60167-4931-47E6-BA6A-407CBD079E47}" type="slidenum">
              <a:rPr lang="es-CO" spc="-5" smtClean="0"/>
              <a:t>25</a:t>
            </a:fld>
            <a:endParaRPr lang="es-CO" spc="-5" dirty="0"/>
          </a:p>
        </p:txBody>
      </p:sp>
    </p:spTree>
    <p:extLst>
      <p:ext uri="{BB962C8B-B14F-4D97-AF65-F5344CB8AC3E}">
        <p14:creationId xmlns:p14="http://schemas.microsoft.com/office/powerpoint/2010/main" val="21446020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Erosión</a:t>
            </a: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6" name="Picture 7"/>
          <p:cNvPicPr>
            <a:picLocks noChangeAspect="1" noChangeArrowheads="1"/>
          </p:cNvPicPr>
          <p:nvPr/>
        </p:nvPicPr>
        <p:blipFill>
          <a:blip r:embed="rId6"/>
          <a:srcRect/>
          <a:stretch>
            <a:fillRect/>
          </a:stretch>
        </p:blipFill>
        <p:spPr bwMode="auto">
          <a:xfrm>
            <a:off x="4439920" y="2848247"/>
            <a:ext cx="3048000" cy="857250"/>
          </a:xfrm>
          <a:prstGeom prst="rect">
            <a:avLst/>
          </a:prstGeom>
          <a:noFill/>
          <a:ln w="9525">
            <a:noFill/>
            <a:miter lim="800000"/>
            <a:headEnd/>
            <a:tailEnd/>
          </a:ln>
        </p:spPr>
      </p:pic>
      <p:graphicFrame>
        <p:nvGraphicFramePr>
          <p:cNvPr id="7" name="Group 156"/>
          <p:cNvGraphicFramePr>
            <a:graphicFrameLocks noGrp="1"/>
          </p:cNvGraphicFramePr>
          <p:nvPr/>
        </p:nvGraphicFramePr>
        <p:xfrm>
          <a:off x="2891196" y="3848036"/>
          <a:ext cx="6296950"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gridCol w="125939">
                  <a:extLst>
                    <a:ext uri="{9D8B030D-6E8A-4147-A177-3AD203B41FA5}">
                      <a16:colId xmlns:a16="http://schemas.microsoft.com/office/drawing/2014/main" val="20017"/>
                    </a:ext>
                  </a:extLst>
                </a:gridCol>
                <a:gridCol w="125939">
                  <a:extLst>
                    <a:ext uri="{9D8B030D-6E8A-4147-A177-3AD203B41FA5}">
                      <a16:colId xmlns:a16="http://schemas.microsoft.com/office/drawing/2014/main" val="20018"/>
                    </a:ext>
                  </a:extLst>
                </a:gridCol>
                <a:gridCol w="125939">
                  <a:extLst>
                    <a:ext uri="{9D8B030D-6E8A-4147-A177-3AD203B41FA5}">
                      <a16:colId xmlns:a16="http://schemas.microsoft.com/office/drawing/2014/main" val="20019"/>
                    </a:ext>
                  </a:extLst>
                </a:gridCol>
                <a:gridCol w="125939">
                  <a:extLst>
                    <a:ext uri="{9D8B030D-6E8A-4147-A177-3AD203B41FA5}">
                      <a16:colId xmlns:a16="http://schemas.microsoft.com/office/drawing/2014/main" val="20020"/>
                    </a:ext>
                  </a:extLst>
                </a:gridCol>
                <a:gridCol w="125939">
                  <a:extLst>
                    <a:ext uri="{9D8B030D-6E8A-4147-A177-3AD203B41FA5}">
                      <a16:colId xmlns:a16="http://schemas.microsoft.com/office/drawing/2014/main" val="20021"/>
                    </a:ext>
                  </a:extLst>
                </a:gridCol>
                <a:gridCol w="125939">
                  <a:extLst>
                    <a:ext uri="{9D8B030D-6E8A-4147-A177-3AD203B41FA5}">
                      <a16:colId xmlns:a16="http://schemas.microsoft.com/office/drawing/2014/main" val="20022"/>
                    </a:ext>
                  </a:extLst>
                </a:gridCol>
                <a:gridCol w="125939">
                  <a:extLst>
                    <a:ext uri="{9D8B030D-6E8A-4147-A177-3AD203B41FA5}">
                      <a16:colId xmlns:a16="http://schemas.microsoft.com/office/drawing/2014/main" val="20023"/>
                    </a:ext>
                  </a:extLst>
                </a:gridCol>
                <a:gridCol w="125939">
                  <a:extLst>
                    <a:ext uri="{9D8B030D-6E8A-4147-A177-3AD203B41FA5}">
                      <a16:colId xmlns:a16="http://schemas.microsoft.com/office/drawing/2014/main" val="20024"/>
                    </a:ext>
                  </a:extLst>
                </a:gridCol>
                <a:gridCol w="125939">
                  <a:extLst>
                    <a:ext uri="{9D8B030D-6E8A-4147-A177-3AD203B41FA5}">
                      <a16:colId xmlns:a16="http://schemas.microsoft.com/office/drawing/2014/main" val="20025"/>
                    </a:ext>
                  </a:extLst>
                </a:gridCol>
                <a:gridCol w="125939">
                  <a:extLst>
                    <a:ext uri="{9D8B030D-6E8A-4147-A177-3AD203B41FA5}">
                      <a16:colId xmlns:a16="http://schemas.microsoft.com/office/drawing/2014/main" val="20026"/>
                    </a:ext>
                  </a:extLst>
                </a:gridCol>
                <a:gridCol w="125939">
                  <a:extLst>
                    <a:ext uri="{9D8B030D-6E8A-4147-A177-3AD203B41FA5}">
                      <a16:colId xmlns:a16="http://schemas.microsoft.com/office/drawing/2014/main" val="20027"/>
                    </a:ext>
                  </a:extLst>
                </a:gridCol>
                <a:gridCol w="125939">
                  <a:extLst>
                    <a:ext uri="{9D8B030D-6E8A-4147-A177-3AD203B41FA5}">
                      <a16:colId xmlns:a16="http://schemas.microsoft.com/office/drawing/2014/main" val="20028"/>
                    </a:ext>
                  </a:extLst>
                </a:gridCol>
                <a:gridCol w="125939">
                  <a:extLst>
                    <a:ext uri="{9D8B030D-6E8A-4147-A177-3AD203B41FA5}">
                      <a16:colId xmlns:a16="http://schemas.microsoft.com/office/drawing/2014/main" val="20029"/>
                    </a:ext>
                  </a:extLst>
                </a:gridCol>
                <a:gridCol w="125939">
                  <a:extLst>
                    <a:ext uri="{9D8B030D-6E8A-4147-A177-3AD203B41FA5}">
                      <a16:colId xmlns:a16="http://schemas.microsoft.com/office/drawing/2014/main" val="20030"/>
                    </a:ext>
                  </a:extLst>
                </a:gridCol>
                <a:gridCol w="125939">
                  <a:extLst>
                    <a:ext uri="{9D8B030D-6E8A-4147-A177-3AD203B41FA5}">
                      <a16:colId xmlns:a16="http://schemas.microsoft.com/office/drawing/2014/main" val="20031"/>
                    </a:ext>
                  </a:extLst>
                </a:gridCol>
                <a:gridCol w="125939">
                  <a:extLst>
                    <a:ext uri="{9D8B030D-6E8A-4147-A177-3AD203B41FA5}">
                      <a16:colId xmlns:a16="http://schemas.microsoft.com/office/drawing/2014/main" val="20032"/>
                    </a:ext>
                  </a:extLst>
                </a:gridCol>
                <a:gridCol w="125939">
                  <a:extLst>
                    <a:ext uri="{9D8B030D-6E8A-4147-A177-3AD203B41FA5}">
                      <a16:colId xmlns:a16="http://schemas.microsoft.com/office/drawing/2014/main" val="20033"/>
                    </a:ext>
                  </a:extLst>
                </a:gridCol>
                <a:gridCol w="125939">
                  <a:extLst>
                    <a:ext uri="{9D8B030D-6E8A-4147-A177-3AD203B41FA5}">
                      <a16:colId xmlns:a16="http://schemas.microsoft.com/office/drawing/2014/main" val="20034"/>
                    </a:ext>
                  </a:extLst>
                </a:gridCol>
                <a:gridCol w="125939">
                  <a:extLst>
                    <a:ext uri="{9D8B030D-6E8A-4147-A177-3AD203B41FA5}">
                      <a16:colId xmlns:a16="http://schemas.microsoft.com/office/drawing/2014/main" val="20035"/>
                    </a:ext>
                  </a:extLst>
                </a:gridCol>
                <a:gridCol w="125939">
                  <a:extLst>
                    <a:ext uri="{9D8B030D-6E8A-4147-A177-3AD203B41FA5}">
                      <a16:colId xmlns:a16="http://schemas.microsoft.com/office/drawing/2014/main" val="20036"/>
                    </a:ext>
                  </a:extLst>
                </a:gridCol>
                <a:gridCol w="125939">
                  <a:extLst>
                    <a:ext uri="{9D8B030D-6E8A-4147-A177-3AD203B41FA5}">
                      <a16:colId xmlns:a16="http://schemas.microsoft.com/office/drawing/2014/main" val="20037"/>
                    </a:ext>
                  </a:extLst>
                </a:gridCol>
                <a:gridCol w="125939">
                  <a:extLst>
                    <a:ext uri="{9D8B030D-6E8A-4147-A177-3AD203B41FA5}">
                      <a16:colId xmlns:a16="http://schemas.microsoft.com/office/drawing/2014/main" val="20038"/>
                    </a:ext>
                  </a:extLst>
                </a:gridCol>
                <a:gridCol w="125939">
                  <a:extLst>
                    <a:ext uri="{9D8B030D-6E8A-4147-A177-3AD203B41FA5}">
                      <a16:colId xmlns:a16="http://schemas.microsoft.com/office/drawing/2014/main" val="20039"/>
                    </a:ext>
                  </a:extLst>
                </a:gridCol>
                <a:gridCol w="125939">
                  <a:extLst>
                    <a:ext uri="{9D8B030D-6E8A-4147-A177-3AD203B41FA5}">
                      <a16:colId xmlns:a16="http://schemas.microsoft.com/office/drawing/2014/main" val="20040"/>
                    </a:ext>
                  </a:extLst>
                </a:gridCol>
                <a:gridCol w="125939">
                  <a:extLst>
                    <a:ext uri="{9D8B030D-6E8A-4147-A177-3AD203B41FA5}">
                      <a16:colId xmlns:a16="http://schemas.microsoft.com/office/drawing/2014/main" val="20041"/>
                    </a:ext>
                  </a:extLst>
                </a:gridCol>
                <a:gridCol w="125939">
                  <a:extLst>
                    <a:ext uri="{9D8B030D-6E8A-4147-A177-3AD203B41FA5}">
                      <a16:colId xmlns:a16="http://schemas.microsoft.com/office/drawing/2014/main" val="20042"/>
                    </a:ext>
                  </a:extLst>
                </a:gridCol>
                <a:gridCol w="125939">
                  <a:extLst>
                    <a:ext uri="{9D8B030D-6E8A-4147-A177-3AD203B41FA5}">
                      <a16:colId xmlns:a16="http://schemas.microsoft.com/office/drawing/2014/main" val="20043"/>
                    </a:ext>
                  </a:extLst>
                </a:gridCol>
                <a:gridCol w="125939">
                  <a:extLst>
                    <a:ext uri="{9D8B030D-6E8A-4147-A177-3AD203B41FA5}">
                      <a16:colId xmlns:a16="http://schemas.microsoft.com/office/drawing/2014/main" val="20044"/>
                    </a:ext>
                  </a:extLst>
                </a:gridCol>
                <a:gridCol w="125939">
                  <a:extLst>
                    <a:ext uri="{9D8B030D-6E8A-4147-A177-3AD203B41FA5}">
                      <a16:colId xmlns:a16="http://schemas.microsoft.com/office/drawing/2014/main" val="20045"/>
                    </a:ext>
                  </a:extLst>
                </a:gridCol>
                <a:gridCol w="125939">
                  <a:extLst>
                    <a:ext uri="{9D8B030D-6E8A-4147-A177-3AD203B41FA5}">
                      <a16:colId xmlns:a16="http://schemas.microsoft.com/office/drawing/2014/main" val="20046"/>
                    </a:ext>
                  </a:extLst>
                </a:gridCol>
                <a:gridCol w="125939">
                  <a:extLst>
                    <a:ext uri="{9D8B030D-6E8A-4147-A177-3AD203B41FA5}">
                      <a16:colId xmlns:a16="http://schemas.microsoft.com/office/drawing/2014/main" val="20047"/>
                    </a:ext>
                  </a:extLst>
                </a:gridCol>
                <a:gridCol w="125939">
                  <a:extLst>
                    <a:ext uri="{9D8B030D-6E8A-4147-A177-3AD203B41FA5}">
                      <a16:colId xmlns:a16="http://schemas.microsoft.com/office/drawing/2014/main" val="20048"/>
                    </a:ext>
                  </a:extLst>
                </a:gridCol>
                <a:gridCol w="125939">
                  <a:extLst>
                    <a:ext uri="{9D8B030D-6E8A-4147-A177-3AD203B41FA5}">
                      <a16:colId xmlns:a16="http://schemas.microsoft.com/office/drawing/2014/main" val="20049"/>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8" name="Group 156"/>
          <p:cNvGraphicFramePr>
            <a:graphicFrameLocks noGrp="1"/>
          </p:cNvGraphicFramePr>
          <p:nvPr/>
        </p:nvGraphicFramePr>
        <p:xfrm>
          <a:off x="3020338" y="4240094"/>
          <a:ext cx="626530" cy="655730"/>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9" name="Group 156"/>
          <p:cNvGraphicFramePr>
            <a:graphicFrameLocks noGrp="1"/>
          </p:cNvGraphicFramePr>
          <p:nvPr/>
        </p:nvGraphicFramePr>
        <p:xfrm>
          <a:off x="4031892" y="4244166"/>
          <a:ext cx="627360" cy="656030"/>
        </p:xfrm>
        <a:graphic>
          <a:graphicData uri="http://schemas.openxmlformats.org/drawingml/2006/table">
            <a:tbl>
              <a:tblPr>
                <a:tableStyleId>{5940675A-B579-460E-94D1-54222C63F5DA}</a:tableStyleId>
              </a:tblPr>
              <a:tblGrid>
                <a:gridCol w="125472">
                  <a:extLst>
                    <a:ext uri="{9D8B030D-6E8A-4147-A177-3AD203B41FA5}">
                      <a16:colId xmlns:a16="http://schemas.microsoft.com/office/drawing/2014/main" val="20000"/>
                    </a:ext>
                  </a:extLst>
                </a:gridCol>
                <a:gridCol w="125472">
                  <a:extLst>
                    <a:ext uri="{9D8B030D-6E8A-4147-A177-3AD203B41FA5}">
                      <a16:colId xmlns:a16="http://schemas.microsoft.com/office/drawing/2014/main" val="20001"/>
                    </a:ext>
                  </a:extLst>
                </a:gridCol>
                <a:gridCol w="125472">
                  <a:extLst>
                    <a:ext uri="{9D8B030D-6E8A-4147-A177-3AD203B41FA5}">
                      <a16:colId xmlns:a16="http://schemas.microsoft.com/office/drawing/2014/main" val="20002"/>
                    </a:ext>
                  </a:extLst>
                </a:gridCol>
                <a:gridCol w="125472">
                  <a:extLst>
                    <a:ext uri="{9D8B030D-6E8A-4147-A177-3AD203B41FA5}">
                      <a16:colId xmlns:a16="http://schemas.microsoft.com/office/drawing/2014/main" val="20003"/>
                    </a:ext>
                  </a:extLst>
                </a:gridCol>
                <a:gridCol w="125472">
                  <a:extLst>
                    <a:ext uri="{9D8B030D-6E8A-4147-A177-3AD203B41FA5}">
                      <a16:colId xmlns:a16="http://schemas.microsoft.com/office/drawing/2014/main" val="20004"/>
                    </a:ext>
                  </a:extLst>
                </a:gridCol>
              </a:tblGrid>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20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0" name="Group 156"/>
          <p:cNvGraphicFramePr>
            <a:graphicFrameLocks noGrp="1"/>
          </p:cNvGraphicFramePr>
          <p:nvPr/>
        </p:nvGraphicFramePr>
        <p:xfrm>
          <a:off x="5039638" y="4240094"/>
          <a:ext cx="626530" cy="655730"/>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1" name="Group 156"/>
          <p:cNvGraphicFramePr>
            <a:graphicFrameLocks noGrp="1"/>
          </p:cNvGraphicFramePr>
          <p:nvPr/>
        </p:nvGraphicFramePr>
        <p:xfrm>
          <a:off x="6042938" y="4244707"/>
          <a:ext cx="626530" cy="655730"/>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2" name="Group 156"/>
          <p:cNvGraphicFramePr>
            <a:graphicFrameLocks noGrp="1"/>
          </p:cNvGraphicFramePr>
          <p:nvPr/>
        </p:nvGraphicFramePr>
        <p:xfrm>
          <a:off x="7174655" y="4240094"/>
          <a:ext cx="626530" cy="655730"/>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graphicFrame>
        <p:nvGraphicFramePr>
          <p:cNvPr id="13" name="Group 156"/>
          <p:cNvGraphicFramePr>
            <a:graphicFrameLocks noGrp="1"/>
          </p:cNvGraphicFramePr>
          <p:nvPr/>
        </p:nvGraphicFramePr>
        <p:xfrm>
          <a:off x="8182888" y="4240094"/>
          <a:ext cx="626530" cy="655730"/>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bl>
          </a:graphicData>
        </a:graphic>
      </p:graphicFrame>
      <p:sp>
        <p:nvSpPr>
          <p:cNvPr id="2" name="Marcador de número de diapositiva 1">
            <a:extLst>
              <a:ext uri="{FF2B5EF4-FFF2-40B4-BE49-F238E27FC236}">
                <a16:creationId xmlns:a16="http://schemas.microsoft.com/office/drawing/2014/main" id="{12886A25-63C8-4766-ABB9-98676F3EE4C8}"/>
              </a:ext>
            </a:extLst>
          </p:cNvPr>
          <p:cNvSpPr>
            <a:spLocks noGrp="1"/>
          </p:cNvSpPr>
          <p:nvPr>
            <p:ph type="sldNum" sz="quarter" idx="7"/>
          </p:nvPr>
        </p:nvSpPr>
        <p:spPr/>
        <p:txBody>
          <a:bodyPr/>
          <a:lstStyle/>
          <a:p>
            <a:pPr marL="38100">
              <a:lnSpc>
                <a:spcPts val="1430"/>
              </a:lnSpc>
            </a:pPr>
            <a:fld id="{81D60167-4931-47E6-BA6A-407CBD079E47}" type="slidenum">
              <a:rPr lang="es-CO" spc="-5" smtClean="0"/>
              <a:t>26</a:t>
            </a:fld>
            <a:endParaRPr lang="es-CO" spc="-5" dirty="0"/>
          </a:p>
        </p:txBody>
      </p:sp>
    </p:spTree>
    <p:extLst>
      <p:ext uri="{BB962C8B-B14F-4D97-AF65-F5344CB8AC3E}">
        <p14:creationId xmlns:p14="http://schemas.microsoft.com/office/powerpoint/2010/main" val="2766647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10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10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10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Erosión</a:t>
            </a: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14" name="Picture 4" descr="amebas"/>
          <p:cNvPicPr>
            <a:picLocks noChangeAspect="1" noChangeArrowheads="1"/>
          </p:cNvPicPr>
          <p:nvPr/>
        </p:nvPicPr>
        <p:blipFill>
          <a:blip r:embed="rId6"/>
          <a:srcRect/>
          <a:stretch>
            <a:fillRect/>
          </a:stretch>
        </p:blipFill>
        <p:spPr bwMode="auto">
          <a:xfrm>
            <a:off x="1907413" y="2013225"/>
            <a:ext cx="2503259" cy="1835150"/>
          </a:xfrm>
          <a:prstGeom prst="rect">
            <a:avLst/>
          </a:prstGeom>
          <a:noFill/>
        </p:spPr>
      </p:pic>
      <p:pic>
        <p:nvPicPr>
          <p:cNvPr id="15" name="Picture 6" descr="erode1"/>
          <p:cNvPicPr>
            <a:picLocks noChangeAspect="1" noChangeArrowheads="1"/>
          </p:cNvPicPr>
          <p:nvPr/>
        </p:nvPicPr>
        <p:blipFill>
          <a:blip r:embed="rId7"/>
          <a:srcRect/>
          <a:stretch>
            <a:fillRect/>
          </a:stretch>
        </p:blipFill>
        <p:spPr bwMode="auto">
          <a:xfrm>
            <a:off x="4883537" y="2013225"/>
            <a:ext cx="2501900" cy="1835150"/>
          </a:xfrm>
          <a:prstGeom prst="rect">
            <a:avLst/>
          </a:prstGeom>
          <a:noFill/>
        </p:spPr>
      </p:pic>
      <p:pic>
        <p:nvPicPr>
          <p:cNvPr id="16" name="Picture 42" descr="erode3"/>
          <p:cNvPicPr>
            <a:picLocks noChangeAspect="1" noChangeArrowheads="1"/>
          </p:cNvPicPr>
          <p:nvPr/>
        </p:nvPicPr>
        <p:blipFill>
          <a:blip r:embed="rId8"/>
          <a:srcRect/>
          <a:stretch>
            <a:fillRect/>
          </a:stretch>
        </p:blipFill>
        <p:spPr bwMode="auto">
          <a:xfrm>
            <a:off x="7839525" y="2013225"/>
            <a:ext cx="2501900" cy="1835150"/>
          </a:xfrm>
          <a:prstGeom prst="rect">
            <a:avLst/>
          </a:prstGeom>
          <a:noFill/>
        </p:spPr>
      </p:pic>
      <p:graphicFrame>
        <p:nvGraphicFramePr>
          <p:cNvPr id="17" name="Group 156"/>
          <p:cNvGraphicFramePr>
            <a:graphicFrameLocks noGrp="1"/>
          </p:cNvGraphicFramePr>
          <p:nvPr/>
        </p:nvGraphicFramePr>
        <p:xfrm>
          <a:off x="5567533" y="4275117"/>
          <a:ext cx="1251049" cy="1064841"/>
        </p:xfrm>
        <a:graphic>
          <a:graphicData uri="http://schemas.openxmlformats.org/drawingml/2006/table">
            <a:tbl>
              <a:tblPr>
                <a:tableStyleId>{3C2FFA5D-87B4-456A-9821-1D502468CF0F}</a:tableStyleId>
              </a:tblPr>
              <a:tblGrid>
                <a:gridCol w="417360">
                  <a:extLst>
                    <a:ext uri="{9D8B030D-6E8A-4147-A177-3AD203B41FA5}">
                      <a16:colId xmlns:a16="http://schemas.microsoft.com/office/drawing/2014/main" val="20000"/>
                    </a:ext>
                  </a:extLst>
                </a:gridCol>
                <a:gridCol w="416329">
                  <a:extLst>
                    <a:ext uri="{9D8B030D-6E8A-4147-A177-3AD203B41FA5}">
                      <a16:colId xmlns:a16="http://schemas.microsoft.com/office/drawing/2014/main" val="20001"/>
                    </a:ext>
                  </a:extLst>
                </a:gridCol>
                <a:gridCol w="417360">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18" name="17 CuadroTexto"/>
          <p:cNvSpPr txBox="1"/>
          <p:nvPr/>
        </p:nvSpPr>
        <p:spPr>
          <a:xfrm>
            <a:off x="2448102" y="3765367"/>
            <a:ext cx="1200906" cy="276999"/>
          </a:xfrm>
          <a:prstGeom prst="rect">
            <a:avLst/>
          </a:prstGeom>
          <a:noFill/>
        </p:spPr>
        <p:txBody>
          <a:bodyPr wrap="none" rtlCol="0">
            <a:spAutoFit/>
          </a:bodyPr>
          <a:lstStyle/>
          <a:p>
            <a:pPr>
              <a:buNone/>
            </a:pPr>
            <a:r>
              <a:rPr lang="es-CO" sz="1200" b="1" dirty="0">
                <a:solidFill>
                  <a:schemeClr val="accent2"/>
                </a:solidFill>
              </a:rPr>
              <a:t>Imagen Original</a:t>
            </a:r>
          </a:p>
        </p:txBody>
      </p:sp>
      <p:sp>
        <p:nvSpPr>
          <p:cNvPr id="19" name="18 CuadroTexto"/>
          <p:cNvSpPr txBox="1"/>
          <p:nvPr/>
        </p:nvSpPr>
        <p:spPr>
          <a:xfrm>
            <a:off x="5536769" y="3770675"/>
            <a:ext cx="1200521" cy="276999"/>
          </a:xfrm>
          <a:prstGeom prst="rect">
            <a:avLst/>
          </a:prstGeom>
          <a:noFill/>
        </p:spPr>
        <p:txBody>
          <a:bodyPr wrap="none" rtlCol="0">
            <a:spAutoFit/>
          </a:bodyPr>
          <a:lstStyle/>
          <a:p>
            <a:pPr>
              <a:buNone/>
            </a:pPr>
            <a:r>
              <a:rPr lang="es-CO" sz="1200" b="1" dirty="0">
                <a:solidFill>
                  <a:schemeClr val="accent2"/>
                </a:solidFill>
              </a:rPr>
              <a:t>Primera Erosión</a:t>
            </a:r>
          </a:p>
        </p:txBody>
      </p:sp>
      <p:sp>
        <p:nvSpPr>
          <p:cNvPr id="20" name="19 CuadroTexto"/>
          <p:cNvSpPr txBox="1"/>
          <p:nvPr/>
        </p:nvSpPr>
        <p:spPr>
          <a:xfrm>
            <a:off x="8386329" y="3770675"/>
            <a:ext cx="1245597" cy="276999"/>
          </a:xfrm>
          <a:prstGeom prst="rect">
            <a:avLst/>
          </a:prstGeom>
          <a:noFill/>
        </p:spPr>
        <p:txBody>
          <a:bodyPr wrap="none" rtlCol="0">
            <a:spAutoFit/>
          </a:bodyPr>
          <a:lstStyle/>
          <a:p>
            <a:pPr>
              <a:buNone/>
            </a:pPr>
            <a:r>
              <a:rPr lang="es-CO" sz="1200" b="1" dirty="0">
                <a:solidFill>
                  <a:schemeClr val="accent2"/>
                </a:solidFill>
              </a:rPr>
              <a:t>Segunda Erosión</a:t>
            </a:r>
          </a:p>
        </p:txBody>
      </p:sp>
      <p:sp>
        <p:nvSpPr>
          <p:cNvPr id="21" name="20 CuadroTexto"/>
          <p:cNvSpPr txBox="1"/>
          <p:nvPr/>
        </p:nvSpPr>
        <p:spPr>
          <a:xfrm>
            <a:off x="5424559" y="5299412"/>
            <a:ext cx="1519968" cy="276999"/>
          </a:xfrm>
          <a:prstGeom prst="rect">
            <a:avLst/>
          </a:prstGeom>
          <a:noFill/>
        </p:spPr>
        <p:txBody>
          <a:bodyPr wrap="none" rtlCol="0">
            <a:spAutoFit/>
          </a:bodyPr>
          <a:lstStyle/>
          <a:p>
            <a:pPr>
              <a:buNone/>
            </a:pPr>
            <a:r>
              <a:rPr lang="es-CO" sz="1200" b="1" dirty="0">
                <a:solidFill>
                  <a:schemeClr val="accent2"/>
                </a:solidFill>
              </a:rPr>
              <a:t>Elemento Estructural</a:t>
            </a:r>
          </a:p>
        </p:txBody>
      </p:sp>
      <p:sp>
        <p:nvSpPr>
          <p:cNvPr id="2" name="Marcador de número de diapositiva 1">
            <a:extLst>
              <a:ext uri="{FF2B5EF4-FFF2-40B4-BE49-F238E27FC236}">
                <a16:creationId xmlns:a16="http://schemas.microsoft.com/office/drawing/2014/main" id="{CF79DFE3-716C-4CC9-98A1-552EAC29524E}"/>
              </a:ext>
            </a:extLst>
          </p:cNvPr>
          <p:cNvSpPr>
            <a:spLocks noGrp="1"/>
          </p:cNvSpPr>
          <p:nvPr>
            <p:ph type="sldNum" sz="quarter" idx="7"/>
          </p:nvPr>
        </p:nvSpPr>
        <p:spPr/>
        <p:txBody>
          <a:bodyPr/>
          <a:lstStyle/>
          <a:p>
            <a:pPr marL="38100">
              <a:lnSpc>
                <a:spcPts val="1430"/>
              </a:lnSpc>
            </a:pPr>
            <a:fld id="{81D60167-4931-47E6-BA6A-407CBD079E47}" type="slidenum">
              <a:rPr lang="es-CO" spc="-5" smtClean="0"/>
              <a:t>27</a:t>
            </a:fld>
            <a:endParaRPr lang="es-CO" spc="-5" dirty="0"/>
          </a:p>
        </p:txBody>
      </p:sp>
    </p:spTree>
    <p:extLst>
      <p:ext uri="{BB962C8B-B14F-4D97-AF65-F5344CB8AC3E}">
        <p14:creationId xmlns:p14="http://schemas.microsoft.com/office/powerpoint/2010/main" val="1349716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Ejemplos de </a:t>
            </a:r>
            <a:r>
              <a:rPr lang="es-CO" sz="1600" dirty="0">
                <a:solidFill>
                  <a:schemeClr val="accent2"/>
                </a:solidFill>
                <a:cs typeface="Times New Roman" pitchFamily="18" charset="0"/>
              </a:rPr>
              <a:t>Erosión</a:t>
            </a: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12" name="Picture 3"/>
          <p:cNvPicPr>
            <a:picLocks noChangeAspect="1" noChangeArrowheads="1"/>
          </p:cNvPicPr>
          <p:nvPr/>
        </p:nvPicPr>
        <p:blipFill rotWithShape="1">
          <a:blip r:embed="rId6"/>
          <a:srcRect t="9581" b="24818"/>
          <a:stretch/>
        </p:blipFill>
        <p:spPr bwMode="auto">
          <a:xfrm>
            <a:off x="2643762" y="2468407"/>
            <a:ext cx="6996360" cy="2845792"/>
          </a:xfrm>
          <a:prstGeom prst="rect">
            <a:avLst/>
          </a:prstGeom>
          <a:noFill/>
          <a:ln w="9525">
            <a:noFill/>
            <a:miter lim="800000"/>
            <a:headEnd/>
            <a:tailEnd/>
          </a:ln>
        </p:spPr>
      </p:pic>
      <p:sp>
        <p:nvSpPr>
          <p:cNvPr id="13" name="12 CuadroTexto"/>
          <p:cNvSpPr txBox="1"/>
          <p:nvPr/>
        </p:nvSpPr>
        <p:spPr>
          <a:xfrm>
            <a:off x="3748582" y="5166652"/>
            <a:ext cx="1200906" cy="276999"/>
          </a:xfrm>
          <a:prstGeom prst="rect">
            <a:avLst/>
          </a:prstGeom>
          <a:noFill/>
        </p:spPr>
        <p:txBody>
          <a:bodyPr wrap="none" rtlCol="0">
            <a:spAutoFit/>
          </a:bodyPr>
          <a:lstStyle/>
          <a:p>
            <a:pPr>
              <a:buNone/>
            </a:pPr>
            <a:r>
              <a:rPr lang="es-CO" sz="1200" b="1" dirty="0">
                <a:solidFill>
                  <a:schemeClr val="accent2"/>
                </a:solidFill>
              </a:rPr>
              <a:t>Imagen Original</a:t>
            </a:r>
          </a:p>
        </p:txBody>
      </p:sp>
      <p:sp>
        <p:nvSpPr>
          <p:cNvPr id="22" name="21 CuadroTexto"/>
          <p:cNvSpPr txBox="1"/>
          <p:nvPr/>
        </p:nvSpPr>
        <p:spPr>
          <a:xfrm>
            <a:off x="6971636" y="5171960"/>
            <a:ext cx="1582228" cy="276999"/>
          </a:xfrm>
          <a:prstGeom prst="rect">
            <a:avLst/>
          </a:prstGeom>
          <a:noFill/>
        </p:spPr>
        <p:txBody>
          <a:bodyPr wrap="none" rtlCol="0">
            <a:spAutoFit/>
          </a:bodyPr>
          <a:lstStyle/>
          <a:p>
            <a:pPr>
              <a:buNone/>
            </a:pPr>
            <a:r>
              <a:rPr lang="es-CO" sz="1200" b="1" dirty="0">
                <a:solidFill>
                  <a:schemeClr val="accent2"/>
                </a:solidFill>
              </a:rPr>
              <a:t>Después de la Erosión</a:t>
            </a:r>
          </a:p>
        </p:txBody>
      </p:sp>
      <p:sp>
        <p:nvSpPr>
          <p:cNvPr id="2" name="Marcador de número de diapositiva 1">
            <a:extLst>
              <a:ext uri="{FF2B5EF4-FFF2-40B4-BE49-F238E27FC236}">
                <a16:creationId xmlns:a16="http://schemas.microsoft.com/office/drawing/2014/main" id="{9530EBEC-C61B-4675-9FB6-24338717FF05}"/>
              </a:ext>
            </a:extLst>
          </p:cNvPr>
          <p:cNvSpPr>
            <a:spLocks noGrp="1"/>
          </p:cNvSpPr>
          <p:nvPr>
            <p:ph type="sldNum" sz="quarter" idx="7"/>
          </p:nvPr>
        </p:nvSpPr>
        <p:spPr/>
        <p:txBody>
          <a:bodyPr/>
          <a:lstStyle/>
          <a:p>
            <a:pPr marL="38100">
              <a:lnSpc>
                <a:spcPts val="1430"/>
              </a:lnSpc>
            </a:pPr>
            <a:fld id="{81D60167-4931-47E6-BA6A-407CBD079E47}" type="slidenum">
              <a:rPr lang="es-CO" spc="-5" smtClean="0"/>
              <a:t>28</a:t>
            </a:fld>
            <a:endParaRPr lang="es-CO" spc="-5" dirty="0"/>
          </a:p>
        </p:txBody>
      </p:sp>
    </p:spTree>
    <p:extLst>
      <p:ext uri="{BB962C8B-B14F-4D97-AF65-F5344CB8AC3E}">
        <p14:creationId xmlns:p14="http://schemas.microsoft.com/office/powerpoint/2010/main" val="2804317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Erosión</a:t>
            </a:r>
            <a:endParaRPr lang="es-CO" sz="1600" dirty="0">
              <a:cs typeface="Times New Roman" pitchFamily="18" charset="0"/>
            </a:endParaRPr>
          </a:p>
        </p:txBody>
      </p:sp>
      <p:graphicFrame>
        <p:nvGraphicFramePr>
          <p:cNvPr id="9" name="Group 156"/>
          <p:cNvGraphicFramePr>
            <a:graphicFrameLocks noGrp="1"/>
          </p:cNvGraphicFramePr>
          <p:nvPr/>
        </p:nvGraphicFramePr>
        <p:xfrm>
          <a:off x="3379913" y="3369800"/>
          <a:ext cx="1173838" cy="1064841"/>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10" name="9 Tabla"/>
          <p:cNvGraphicFramePr>
            <a:graphicFrameLocks noGrp="1"/>
          </p:cNvGraphicFramePr>
          <p:nvPr/>
        </p:nvGraphicFramePr>
        <p:xfrm>
          <a:off x="5134060" y="2536564"/>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11" name="10 Rectángulo"/>
          <p:cNvSpPr/>
          <p:nvPr/>
        </p:nvSpPr>
        <p:spPr>
          <a:xfrm>
            <a:off x="4579822" y="3807219"/>
            <a:ext cx="489236"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B296E2A1-CE5A-4039-9AA1-7D534EBE2FC9}"/>
              </a:ext>
            </a:extLst>
          </p:cNvPr>
          <p:cNvSpPr>
            <a:spLocks noGrp="1"/>
          </p:cNvSpPr>
          <p:nvPr>
            <p:ph type="sldNum" sz="quarter" idx="7"/>
          </p:nvPr>
        </p:nvSpPr>
        <p:spPr/>
        <p:txBody>
          <a:bodyPr/>
          <a:lstStyle/>
          <a:p>
            <a:pPr marL="38100">
              <a:lnSpc>
                <a:spcPts val="1430"/>
              </a:lnSpc>
            </a:pPr>
            <a:fld id="{81D60167-4931-47E6-BA6A-407CBD079E47}" type="slidenum">
              <a:rPr lang="es-CO" spc="-5" smtClean="0"/>
              <a:t>29</a:t>
            </a:fld>
            <a:endParaRPr lang="es-CO" spc="-5" dirty="0"/>
          </a:p>
        </p:txBody>
      </p:sp>
    </p:spTree>
    <p:extLst>
      <p:ext uri="{BB962C8B-B14F-4D97-AF65-F5344CB8AC3E}">
        <p14:creationId xmlns:p14="http://schemas.microsoft.com/office/powerpoint/2010/main" val="327294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Presentación del Curso</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marR="0" lvl="1" indent="-273050" algn="just" defTabSz="411163" rtl="0" eaLnBrk="0" fontAlgn="base" latinLnBrk="0" hangingPunct="0">
              <a:lnSpc>
                <a:spcPts val="2500"/>
              </a:lnSpc>
              <a:spcBef>
                <a:spcPct val="0"/>
              </a:spcBef>
              <a:spcAft>
                <a:spcPct val="0"/>
              </a:spcAft>
              <a:buClrTx/>
              <a:buSzTx/>
              <a:buFontTx/>
              <a:buBlip>
                <a:blip r:embed="rId3"/>
              </a:buBlip>
              <a:tabLst>
                <a:tab pos="2239963" algn="l"/>
              </a:tabLst>
              <a:defRPr/>
            </a:pPr>
            <a:r>
              <a:rPr kumimoji="0" lang="es-CO" sz="1800" b="1" i="0" u="none" strike="noStrike" kern="1200" cap="small" spc="0" normalizeH="0" baseline="0" noProof="0" dirty="0">
                <a:ln>
                  <a:noFill/>
                </a:ln>
                <a:solidFill>
                  <a:prstClr val="black"/>
                </a:solidFill>
                <a:effectLst/>
                <a:uLnTx/>
                <a:uFillTx/>
                <a:latin typeface="Arial" charset="0"/>
                <a:ea typeface="ＭＳ Ｐゴシック" pitchFamily="34" charset="-128"/>
                <a:cs typeface="Times New Roman" pitchFamily="18" charset="0"/>
              </a:rPr>
              <a:t>Objetivos del Curso</a:t>
            </a:r>
            <a:endParaRPr kumimoji="0" lang="es-CO" sz="1800" b="1" i="0" u="none" strike="noStrike" kern="1200" cap="none" spc="0" normalizeH="0" baseline="0" noProof="0" dirty="0">
              <a:ln>
                <a:noFill/>
              </a:ln>
              <a:solidFill>
                <a:prstClr val="black"/>
              </a:solidFill>
              <a:effectLst/>
              <a:uLnTx/>
              <a:uFillTx/>
              <a:latin typeface="Arial" charset="0"/>
              <a:ea typeface="ＭＳ Ｐゴシック" pitchFamily="34" charset="-128"/>
              <a:cs typeface="Times New Roman" pitchFamily="18" charset="0"/>
            </a:endParaRPr>
          </a:p>
          <a:p>
            <a:pPr marL="365125" marR="0" lvl="1" indent="-185738" algn="just" defTabSz="411163" rtl="0" eaLnBrk="0" fontAlgn="base" latinLnBrk="0" hangingPunct="0">
              <a:lnSpc>
                <a:spcPts val="2500"/>
              </a:lnSpc>
              <a:spcBef>
                <a:spcPct val="0"/>
              </a:spcBef>
              <a:spcAft>
                <a:spcPct val="0"/>
              </a:spcAft>
              <a:buClrTx/>
              <a:buSzTx/>
              <a:buFontTx/>
              <a:buBlip>
                <a:blip r:embed="rId4"/>
              </a:buBlip>
              <a:tabLst>
                <a:tab pos="2239963" algn="l"/>
              </a:tabLst>
              <a:defRPr/>
            </a:pPr>
            <a:endPar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endParaRPr>
          </a:p>
          <a:p>
            <a:pPr marL="558800" marR="0" lvl="1" indent="-285750" algn="just" defTabSz="411163" rtl="0" eaLnBrk="0" fontAlgn="base" latinLnBrk="0" hangingPunct="0">
              <a:lnSpc>
                <a:spcPts val="2500"/>
              </a:lnSpc>
              <a:spcBef>
                <a:spcPct val="0"/>
              </a:spcBef>
              <a:spcAft>
                <a:spcPct val="0"/>
              </a:spcAft>
              <a:buClrTx/>
              <a:buSzTx/>
              <a:buFontTx/>
              <a:buBlip>
                <a:blip r:embed="rId5"/>
              </a:buBlip>
              <a:tabLst>
                <a:tab pos="2239963" algn="l"/>
              </a:tabLst>
              <a:defRPr/>
            </a:pP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El </a:t>
            </a:r>
            <a:r>
              <a:rPr kumimoji="0" lang="es-CO" sz="1600" b="1" i="0" u="none" strike="noStrike" kern="1200" cap="none" spc="0" normalizeH="0" baseline="0" noProof="0" dirty="0">
                <a:ln>
                  <a:noFill/>
                </a:ln>
                <a:solidFill>
                  <a:srgbClr val="C0504D"/>
                </a:solidFill>
                <a:effectLst/>
                <a:uLnTx/>
                <a:uFillTx/>
                <a:latin typeface="Arial" charset="0"/>
                <a:ea typeface="ＭＳ Ｐゴシック" pitchFamily="34" charset="-128"/>
                <a:cs typeface="Times New Roman" pitchFamily="18" charset="0"/>
              </a:rPr>
              <a:t>Objetivo General</a:t>
            </a:r>
            <a:r>
              <a:rPr kumimoji="0" lang="es-CO" sz="1600" b="1"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 </a:t>
            </a: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de este curso es</a:t>
            </a:r>
            <a:r>
              <a:rPr kumimoji="0" lang="es-CO" sz="1600" b="1"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 </a:t>
            </a: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proporcionar al estudiante los fundamentos de la visión artificial y sus aplicaciones de tal manera que pueda diseñar y desarrollar </a:t>
            </a:r>
            <a:r>
              <a:rPr kumimoji="0" lang="es-CO" sz="1600" b="0" i="0" u="none" strike="noStrike" kern="1200" cap="none" spc="0" normalizeH="0" baseline="0" noProof="0" dirty="0">
                <a:ln>
                  <a:noFill/>
                </a:ln>
                <a:solidFill>
                  <a:srgbClr val="4F81BD"/>
                </a:solidFill>
                <a:effectLst/>
                <a:uLnTx/>
                <a:uFillTx/>
                <a:latin typeface="Arial" charset="0"/>
                <a:ea typeface="ＭＳ Ｐゴシック" pitchFamily="34" charset="-128"/>
                <a:cs typeface="Times New Roman" pitchFamily="18" charset="0"/>
              </a:rPr>
              <a:t>soluciones a problemas de la vida </a:t>
            </a: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real con base en la información de imágenes.</a:t>
            </a:r>
          </a:p>
          <a:p>
            <a:pPr marL="273050" marR="0" lvl="1" indent="0" algn="just" defTabSz="411163" rtl="0" eaLnBrk="0" fontAlgn="base" latinLnBrk="0" hangingPunct="0">
              <a:lnSpc>
                <a:spcPts val="2500"/>
              </a:lnSpc>
              <a:spcBef>
                <a:spcPct val="0"/>
              </a:spcBef>
              <a:spcAft>
                <a:spcPct val="0"/>
              </a:spcAft>
              <a:buClrTx/>
              <a:buSzTx/>
              <a:buFontTx/>
              <a:buNone/>
              <a:tabLst>
                <a:tab pos="2239963" algn="l"/>
              </a:tabLst>
              <a:defRPr/>
            </a:pPr>
            <a:endParaRPr kumimoji="0" lang="es-CO" sz="1600" b="0" i="0" u="none" strike="noStrike" kern="1200" cap="none" spc="0" normalizeH="0" baseline="0" noProof="0" dirty="0">
              <a:ln>
                <a:noFill/>
              </a:ln>
              <a:solidFill>
                <a:prstClr val="black"/>
              </a:solidFill>
              <a:effectLst/>
              <a:uLnTx/>
              <a:uFillTx/>
              <a:latin typeface="Arial" charset="0"/>
              <a:ea typeface="ＭＳ Ｐゴシック" pitchFamily="34" charset="-128"/>
              <a:cs typeface="Times New Roman" pitchFamily="18" charset="0"/>
            </a:endParaRPr>
          </a:p>
          <a:p>
            <a:pPr marL="558800" marR="0" lvl="1" indent="-285750" algn="just" defTabSz="411163" rtl="0" eaLnBrk="0" fontAlgn="base" latinLnBrk="0" hangingPunct="0">
              <a:lnSpc>
                <a:spcPts val="2500"/>
              </a:lnSpc>
              <a:spcBef>
                <a:spcPct val="0"/>
              </a:spcBef>
              <a:spcAft>
                <a:spcPct val="0"/>
              </a:spcAft>
              <a:buClrTx/>
              <a:buSzTx/>
              <a:buFontTx/>
              <a:buBlip>
                <a:blip r:embed="rId5"/>
              </a:buBlip>
              <a:tabLst>
                <a:tab pos="2239963" algn="l"/>
              </a:tabLst>
              <a:defRPr/>
            </a:pPr>
            <a:endParaRPr kumimoji="0" lang="es-CO" sz="1600" b="1"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endParaRPr>
          </a:p>
          <a:p>
            <a:pPr marL="558800" marR="0" lvl="1" indent="-285750" algn="just" defTabSz="411163" rtl="0" eaLnBrk="0" fontAlgn="base" latinLnBrk="0" hangingPunct="0">
              <a:lnSpc>
                <a:spcPts val="2500"/>
              </a:lnSpc>
              <a:spcBef>
                <a:spcPct val="0"/>
              </a:spcBef>
              <a:spcAft>
                <a:spcPct val="0"/>
              </a:spcAft>
              <a:buClrTx/>
              <a:buSzTx/>
              <a:buFontTx/>
              <a:buBlip>
                <a:blip r:embed="rId5"/>
              </a:buBlip>
              <a:tabLst>
                <a:tab pos="2239963" algn="l"/>
              </a:tabLst>
              <a:defRPr/>
            </a:pP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Los </a:t>
            </a:r>
            <a:r>
              <a:rPr kumimoji="0" lang="es-CO" sz="1600" b="1" i="0" u="none" strike="noStrike" kern="1200" cap="none" spc="0" normalizeH="0" baseline="0" noProof="0" dirty="0">
                <a:ln>
                  <a:noFill/>
                </a:ln>
                <a:solidFill>
                  <a:srgbClr val="C0504D"/>
                </a:solidFill>
                <a:effectLst/>
                <a:uLnTx/>
                <a:uFillTx/>
                <a:latin typeface="Arial" charset="0"/>
                <a:ea typeface="ＭＳ Ｐゴシック" pitchFamily="34" charset="-128"/>
                <a:cs typeface="Times New Roman" pitchFamily="18" charset="0"/>
              </a:rPr>
              <a:t>Objetivos Específicos</a:t>
            </a:r>
            <a:r>
              <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rPr>
              <a:t> son:</a:t>
            </a:r>
          </a:p>
          <a:p>
            <a:pPr marL="808038" marR="0" lvl="2" indent="-273050" algn="just" defTabSz="411163" rtl="0" eaLnBrk="0" fontAlgn="base" latinLnBrk="0" hangingPunct="0">
              <a:lnSpc>
                <a:spcPct val="100000"/>
              </a:lnSpc>
              <a:spcBef>
                <a:spcPts val="1200"/>
              </a:spcBef>
              <a:spcAft>
                <a:spcPts val="600"/>
              </a:spcAft>
              <a:buClrTx/>
              <a:buSzTx/>
              <a:buFontTx/>
              <a:buBlip>
                <a:blip r:embed="rId6"/>
              </a:buBlip>
              <a:tabLst>
                <a:tab pos="2239963" algn="l"/>
              </a:tabLst>
              <a:defRPr/>
            </a:pPr>
            <a:r>
              <a:rPr kumimoji="0" lang="es-CO" sz="1600" b="0" i="0" u="none" strike="noStrike" kern="1200" cap="none" spc="0" normalizeH="0" baseline="0" noProof="0" dirty="0">
                <a:ln>
                  <a:noFill/>
                </a:ln>
                <a:solidFill>
                  <a:prstClr val="black"/>
                </a:solidFill>
                <a:effectLst/>
                <a:uLnTx/>
                <a:uFillTx/>
                <a:latin typeface="Arial" charset="0"/>
                <a:ea typeface="ＭＳ Ｐゴシック" pitchFamily="34" charset="-128"/>
                <a:cs typeface="Times New Roman" pitchFamily="18" charset="0"/>
              </a:rPr>
              <a:t>Describir las etapas de un sistema de visión artificial</a:t>
            </a:r>
          </a:p>
          <a:p>
            <a:pPr marL="808038" marR="0" lvl="2" indent="-273050" algn="just" defTabSz="411163" rtl="0" eaLnBrk="0" fontAlgn="base" latinLnBrk="0" hangingPunct="0">
              <a:lnSpc>
                <a:spcPct val="100000"/>
              </a:lnSpc>
              <a:spcBef>
                <a:spcPts val="1200"/>
              </a:spcBef>
              <a:spcAft>
                <a:spcPts val="600"/>
              </a:spcAft>
              <a:buClrTx/>
              <a:buSzTx/>
              <a:buFontTx/>
              <a:buBlip>
                <a:blip r:embed="rId6"/>
              </a:buBlip>
              <a:tabLst>
                <a:tab pos="2239963" algn="l"/>
              </a:tabLst>
              <a:defRPr/>
            </a:pPr>
            <a:r>
              <a:rPr kumimoji="0" lang="es-CO" sz="1600" b="0" i="0" u="none" strike="noStrike" kern="1200" cap="none" spc="0" normalizeH="0" baseline="0" noProof="0" dirty="0">
                <a:ln>
                  <a:noFill/>
                </a:ln>
                <a:solidFill>
                  <a:prstClr val="black"/>
                </a:solidFill>
                <a:effectLst/>
                <a:uLnTx/>
                <a:uFillTx/>
                <a:latin typeface="Arial" charset="0"/>
                <a:ea typeface="ＭＳ Ｐゴシック" pitchFamily="34" charset="-128"/>
                <a:cs typeface="Times New Roman" pitchFamily="18" charset="0"/>
              </a:rPr>
              <a:t>Estudiar las técnicas fundamentales de las diferentes etapas de un sistema de visión artificial</a:t>
            </a:r>
          </a:p>
          <a:p>
            <a:pPr marL="808038" marR="0" lvl="2" indent="-273050" algn="just" defTabSz="411163" rtl="0" eaLnBrk="0" fontAlgn="base" latinLnBrk="0" hangingPunct="0">
              <a:lnSpc>
                <a:spcPct val="100000"/>
              </a:lnSpc>
              <a:spcBef>
                <a:spcPts val="1200"/>
              </a:spcBef>
              <a:spcAft>
                <a:spcPts val="600"/>
              </a:spcAft>
              <a:buClrTx/>
              <a:buSzTx/>
              <a:buFontTx/>
              <a:buBlip>
                <a:blip r:embed="rId6"/>
              </a:buBlip>
              <a:tabLst>
                <a:tab pos="2239963" algn="l"/>
              </a:tabLst>
              <a:defRPr/>
            </a:pPr>
            <a:r>
              <a:rPr kumimoji="0" lang="es-CO" sz="1600" b="0" i="0" u="none" strike="noStrike" kern="1200" cap="none" spc="0" normalizeH="0" baseline="0" noProof="0" dirty="0">
                <a:ln>
                  <a:noFill/>
                </a:ln>
                <a:solidFill>
                  <a:prstClr val="black"/>
                </a:solidFill>
                <a:effectLst/>
                <a:uLnTx/>
                <a:uFillTx/>
                <a:latin typeface="Arial" charset="0"/>
                <a:ea typeface="ＭＳ Ｐゴシック" pitchFamily="34" charset="-128"/>
                <a:cs typeface="Times New Roman" pitchFamily="18" charset="0"/>
              </a:rPr>
              <a:t>Aplicar los conceptos, técnicas y tecnologías, desarrolladas en el curso a un caso de uso en un dominio de aplicación especifico.</a:t>
            </a:r>
          </a:p>
          <a:p>
            <a:pPr marL="627063" marR="0" lvl="2" indent="-271463" algn="just" defTabSz="411163" rtl="0" eaLnBrk="0" fontAlgn="base" latinLnBrk="0" hangingPunct="0">
              <a:lnSpc>
                <a:spcPts val="2500"/>
              </a:lnSpc>
              <a:spcBef>
                <a:spcPct val="0"/>
              </a:spcBef>
              <a:spcAft>
                <a:spcPct val="0"/>
              </a:spcAft>
              <a:buClrTx/>
              <a:buSzTx/>
              <a:buFontTx/>
              <a:buNone/>
              <a:tabLst>
                <a:tab pos="2239963" algn="l"/>
              </a:tabLst>
              <a:defRPr/>
            </a:pPr>
            <a:endParaRPr kumimoji="0" lang="es-CO" sz="1600" b="0" i="0" u="none" strike="noStrike" kern="1200" cap="none" spc="0" normalizeH="0" baseline="0" noProof="0" dirty="0">
              <a:ln>
                <a:noFill/>
              </a:ln>
              <a:solidFill>
                <a:srgbClr val="080808"/>
              </a:solidFill>
              <a:effectLst/>
              <a:uLnTx/>
              <a:uFillTx/>
              <a:latin typeface="Arial" charset="0"/>
              <a:ea typeface="ＭＳ Ｐゴシック" pitchFamily="34" charset="-128"/>
              <a:cs typeface="Times New Roman" pitchFamily="18" charset="0"/>
            </a:endParaRPr>
          </a:p>
        </p:txBody>
      </p:sp>
      <p:sp>
        <p:nvSpPr>
          <p:cNvPr id="5" name="Marcador de número de diapositiva 3">
            <a:extLst>
              <a:ext uri="{FF2B5EF4-FFF2-40B4-BE49-F238E27FC236}">
                <a16:creationId xmlns:a16="http://schemas.microsoft.com/office/drawing/2014/main" id="{D852429D-1EAE-481C-BC2B-D079418F0378}"/>
              </a:ext>
            </a:extLst>
          </p:cNvPr>
          <p:cNvSpPr>
            <a:spLocks noGrp="1"/>
          </p:cNvSpPr>
          <p:nvPr>
            <p:ph type="sldNum" sz="quarter" idx="7"/>
          </p:nvPr>
        </p:nvSpPr>
        <p:spPr>
          <a:xfrm>
            <a:off x="6428740" y="6600380"/>
            <a:ext cx="217157" cy="182038"/>
          </a:xfrm>
        </p:spPr>
        <p:txBody>
          <a:bodyPr/>
          <a:lstStyle/>
          <a:p>
            <a:pPr marL="38100" marR="0" lvl="0" indent="0" algn="ctr"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ctr" defTabSz="914400" rtl="0" eaLnBrk="1" fontAlgn="auto" latinLnBrk="0" hangingPunct="1">
                <a:lnSpc>
                  <a:spcPts val="1430"/>
                </a:lnSpc>
                <a:spcBef>
                  <a:spcPts val="0"/>
                </a:spcBef>
                <a:spcAft>
                  <a:spcPts val="0"/>
                </a:spcAft>
                <a:buClrTx/>
                <a:buSzTx/>
                <a:buFontTx/>
                <a:buNone/>
                <a:tabLst/>
                <a:defRPr/>
              </a:pPr>
              <a:t>3</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spTree>
    <p:extLst>
      <p:ext uri="{BB962C8B-B14F-4D97-AF65-F5344CB8AC3E}">
        <p14:creationId xmlns:p14="http://schemas.microsoft.com/office/powerpoint/2010/main" val="2907818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195">
                                            <p:txEl>
                                              <p:pRg st="5" end="5"/>
                                            </p:txEl>
                                          </p:spTgt>
                                        </p:tgtEl>
                                        <p:attrNameLst>
                                          <p:attrName>style.visibility</p:attrName>
                                        </p:attrNameLst>
                                      </p:cBhvr>
                                      <p:to>
                                        <p:strVal val="visible"/>
                                      </p:to>
                                    </p:set>
                                    <p:anim calcmode="lin" valueType="num">
                                      <p:cBhvr additive="base">
                                        <p:cTn id="7" dur="500" fill="hold"/>
                                        <p:tgtEl>
                                          <p:spTgt spid="8195">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195">
                                            <p:txEl>
                                              <p:pRg st="6" end="6"/>
                                            </p:txEl>
                                          </p:spTgt>
                                        </p:tgtEl>
                                        <p:attrNameLst>
                                          <p:attrName>style.visibility</p:attrName>
                                        </p:attrNameLst>
                                      </p:cBhvr>
                                      <p:to>
                                        <p:strVal val="visible"/>
                                      </p:to>
                                    </p:set>
                                    <p:anim calcmode="lin" valueType="num">
                                      <p:cBhvr additive="base">
                                        <p:cTn id="13" dur="500" fill="hold"/>
                                        <p:tgtEl>
                                          <p:spTgt spid="8195">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195">
                                            <p:txEl>
                                              <p:pRg st="7" end="7"/>
                                            </p:txEl>
                                          </p:spTgt>
                                        </p:tgtEl>
                                        <p:attrNameLst>
                                          <p:attrName>style.visibility</p:attrName>
                                        </p:attrNameLst>
                                      </p:cBhvr>
                                      <p:to>
                                        <p:strVal val="visible"/>
                                      </p:to>
                                    </p:set>
                                    <p:anim calcmode="lin" valueType="num">
                                      <p:cBhvr additive="base">
                                        <p:cTn id="19" dur="500" fill="hold"/>
                                        <p:tgtEl>
                                          <p:spTgt spid="8195">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195">
                                            <p:txEl>
                                              <p:pRg st="8" end="8"/>
                                            </p:txEl>
                                          </p:spTgt>
                                        </p:tgtEl>
                                        <p:attrNameLst>
                                          <p:attrName>style.visibility</p:attrName>
                                        </p:attrNameLst>
                                      </p:cBhvr>
                                      <p:to>
                                        <p:strVal val="visible"/>
                                      </p:to>
                                    </p:set>
                                    <p:anim calcmode="lin" valueType="num">
                                      <p:cBhvr additive="base">
                                        <p:cTn id="25" dur="500" fill="hold"/>
                                        <p:tgtEl>
                                          <p:spTgt spid="8195">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Erosión</a:t>
            </a:r>
            <a:endParaRPr lang="es-CO" sz="1600" dirty="0">
              <a:cs typeface="Times New Roman" pitchFamily="18" charset="0"/>
            </a:endParaRPr>
          </a:p>
        </p:txBody>
      </p:sp>
      <p:graphicFrame>
        <p:nvGraphicFramePr>
          <p:cNvPr id="7" name="6 Tabla"/>
          <p:cNvGraphicFramePr>
            <a:graphicFrameLocks noGrp="1"/>
          </p:cNvGraphicFramePr>
          <p:nvPr/>
        </p:nvGraphicFramePr>
        <p:xfrm>
          <a:off x="2188996" y="2370779"/>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8" name="7 Tabla"/>
          <p:cNvGraphicFramePr>
            <a:graphicFrameLocks noGrp="1"/>
          </p:cNvGraphicFramePr>
          <p:nvPr/>
        </p:nvGraphicFramePr>
        <p:xfrm>
          <a:off x="6295753" y="2370779"/>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 name="Marcador de número de diapositiva 1">
            <a:extLst>
              <a:ext uri="{FF2B5EF4-FFF2-40B4-BE49-F238E27FC236}">
                <a16:creationId xmlns:a16="http://schemas.microsoft.com/office/drawing/2014/main" id="{1960804E-7AF3-4503-BDFD-88B7226C63B8}"/>
              </a:ext>
            </a:extLst>
          </p:cNvPr>
          <p:cNvSpPr>
            <a:spLocks noGrp="1"/>
          </p:cNvSpPr>
          <p:nvPr>
            <p:ph type="sldNum" sz="quarter" idx="7"/>
          </p:nvPr>
        </p:nvSpPr>
        <p:spPr/>
        <p:txBody>
          <a:bodyPr/>
          <a:lstStyle/>
          <a:p>
            <a:pPr marL="38100">
              <a:lnSpc>
                <a:spcPts val="1430"/>
              </a:lnSpc>
            </a:pPr>
            <a:fld id="{81D60167-4931-47E6-BA6A-407CBD079E47}" type="slidenum">
              <a:rPr lang="es-CO" spc="-5" smtClean="0"/>
              <a:t>30</a:t>
            </a:fld>
            <a:endParaRPr lang="es-CO" spc="-5" dirty="0"/>
          </a:p>
        </p:txBody>
      </p:sp>
    </p:spTree>
    <p:extLst>
      <p:ext uri="{BB962C8B-B14F-4D97-AF65-F5344CB8AC3E}">
        <p14:creationId xmlns:p14="http://schemas.microsoft.com/office/powerpoint/2010/main" val="25649190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Erosión</a:t>
            </a:r>
            <a:endParaRPr lang="es-CO" sz="1600" dirty="0">
              <a:cs typeface="Times New Roman" pitchFamily="18" charset="0"/>
            </a:endParaRPr>
          </a:p>
        </p:txBody>
      </p:sp>
      <p:graphicFrame>
        <p:nvGraphicFramePr>
          <p:cNvPr id="6" name="Group 156"/>
          <p:cNvGraphicFramePr>
            <a:graphicFrameLocks noGrp="1"/>
          </p:cNvGraphicFramePr>
          <p:nvPr/>
        </p:nvGraphicFramePr>
        <p:xfrm>
          <a:off x="3379913" y="3612182"/>
          <a:ext cx="1173838" cy="354947"/>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bl>
          </a:graphicData>
        </a:graphic>
      </p:graphicFrame>
      <p:graphicFrame>
        <p:nvGraphicFramePr>
          <p:cNvPr id="9" name="8 Tabla"/>
          <p:cNvGraphicFramePr>
            <a:graphicFrameLocks noGrp="1"/>
          </p:cNvGraphicFramePr>
          <p:nvPr/>
        </p:nvGraphicFramePr>
        <p:xfrm>
          <a:off x="5134060" y="2379815"/>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10" name="9 Rectángulo"/>
          <p:cNvSpPr/>
          <p:nvPr/>
        </p:nvSpPr>
        <p:spPr>
          <a:xfrm>
            <a:off x="4579822" y="3625455"/>
            <a:ext cx="489236"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B3C50EB2-3F41-486A-A8C9-5AE084F16FEF}"/>
              </a:ext>
            </a:extLst>
          </p:cNvPr>
          <p:cNvSpPr>
            <a:spLocks noGrp="1"/>
          </p:cNvSpPr>
          <p:nvPr>
            <p:ph type="sldNum" sz="quarter" idx="7"/>
          </p:nvPr>
        </p:nvSpPr>
        <p:spPr/>
        <p:txBody>
          <a:bodyPr/>
          <a:lstStyle/>
          <a:p>
            <a:pPr marL="38100">
              <a:lnSpc>
                <a:spcPts val="1430"/>
              </a:lnSpc>
            </a:pPr>
            <a:fld id="{81D60167-4931-47E6-BA6A-407CBD079E47}" type="slidenum">
              <a:rPr lang="es-CO" spc="-5" smtClean="0"/>
              <a:t>31</a:t>
            </a:fld>
            <a:endParaRPr lang="es-CO" spc="-5" dirty="0"/>
          </a:p>
        </p:txBody>
      </p:sp>
    </p:spTree>
    <p:extLst>
      <p:ext uri="{BB962C8B-B14F-4D97-AF65-F5344CB8AC3E}">
        <p14:creationId xmlns:p14="http://schemas.microsoft.com/office/powerpoint/2010/main" val="2761119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Erosión: </a:t>
            </a:r>
            <a:r>
              <a:rPr lang="es-CO" sz="1600" dirty="0">
                <a:cs typeface="Times New Roman" pitchFamily="18" charset="0"/>
              </a:rPr>
              <a:t>cuando el punto central del EE tiene un 0 y si en la imagen se cumple el patrón, el pixel con valor 0 (sobre el que está el EE) se cambia a 1: (azules se agregan, rojo se eliminan).</a:t>
            </a:r>
          </a:p>
          <a:p>
            <a:pPr marL="558800" lvl="1" indent="-285750" defTabSz="411163" eaLnBrk="0" hangingPunct="0">
              <a:buBlip>
                <a:blip r:embed="rId5"/>
              </a:buBlip>
              <a:tabLst>
                <a:tab pos="2239963" algn="l"/>
              </a:tabLst>
              <a:defRPr/>
            </a:pPr>
            <a:endParaRPr lang="es-CO" sz="1600" dirty="0">
              <a:cs typeface="Times New Roman" pitchFamily="18" charset="0"/>
            </a:endParaRPr>
          </a:p>
        </p:txBody>
      </p:sp>
      <p:graphicFrame>
        <p:nvGraphicFramePr>
          <p:cNvPr id="6" name="Group 156"/>
          <p:cNvGraphicFramePr>
            <a:graphicFrameLocks noGrp="1"/>
          </p:cNvGraphicFramePr>
          <p:nvPr/>
        </p:nvGraphicFramePr>
        <p:xfrm>
          <a:off x="3379913" y="3703127"/>
          <a:ext cx="1173838" cy="354947"/>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bl>
          </a:graphicData>
        </a:graphic>
      </p:graphicFrame>
      <p:graphicFrame>
        <p:nvGraphicFramePr>
          <p:cNvPr id="7" name="6 Tabla"/>
          <p:cNvGraphicFramePr>
            <a:graphicFrameLocks noGrp="1"/>
          </p:cNvGraphicFramePr>
          <p:nvPr/>
        </p:nvGraphicFramePr>
        <p:xfrm>
          <a:off x="5134060" y="2470760"/>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lumMod val="50000"/>
                        <a:lumOff val="5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bl>
          </a:graphicData>
        </a:graphic>
      </p:graphicFrame>
      <p:sp>
        <p:nvSpPr>
          <p:cNvPr id="9" name="8 Rectángulo"/>
          <p:cNvSpPr/>
          <p:nvPr/>
        </p:nvSpPr>
        <p:spPr>
          <a:xfrm>
            <a:off x="4579822" y="3716401"/>
            <a:ext cx="489236"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55910715-2F43-41B8-AE28-0454165BA708}"/>
              </a:ext>
            </a:extLst>
          </p:cNvPr>
          <p:cNvSpPr>
            <a:spLocks noGrp="1"/>
          </p:cNvSpPr>
          <p:nvPr>
            <p:ph type="sldNum" sz="quarter" idx="7"/>
          </p:nvPr>
        </p:nvSpPr>
        <p:spPr/>
        <p:txBody>
          <a:bodyPr/>
          <a:lstStyle/>
          <a:p>
            <a:pPr marL="38100">
              <a:lnSpc>
                <a:spcPts val="1430"/>
              </a:lnSpc>
            </a:pPr>
            <a:fld id="{81D60167-4931-47E6-BA6A-407CBD079E47}" type="slidenum">
              <a:rPr lang="es-CO" spc="-5" smtClean="0"/>
              <a:t>32</a:t>
            </a:fld>
            <a:endParaRPr lang="es-CO" spc="-5" dirty="0"/>
          </a:p>
        </p:txBody>
      </p:sp>
    </p:spTree>
    <p:extLst>
      <p:ext uri="{BB962C8B-B14F-4D97-AF65-F5344CB8AC3E}">
        <p14:creationId xmlns:p14="http://schemas.microsoft.com/office/powerpoint/2010/main" val="2947203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a:t>
            </a:r>
            <a:r>
              <a:rPr lang="es-CO" sz="1600" dirty="0">
                <a:solidFill>
                  <a:schemeClr val="accent2"/>
                </a:solidFill>
                <a:cs typeface="Times New Roman" pitchFamily="18" charset="0"/>
              </a:rPr>
              <a:t>Dilatación</a:t>
            </a:r>
            <a:r>
              <a:rPr lang="es-CO" sz="1600" dirty="0">
                <a:cs typeface="Times New Roman" pitchFamily="18" charset="0"/>
              </a:rPr>
              <a:t> y </a:t>
            </a:r>
            <a:r>
              <a:rPr lang="es-CO" sz="1600" dirty="0">
                <a:solidFill>
                  <a:schemeClr val="accent2"/>
                </a:solidFill>
                <a:cs typeface="Times New Roman" pitchFamily="18" charset="0"/>
              </a:rPr>
              <a:t>Erosión</a:t>
            </a:r>
            <a:r>
              <a:rPr lang="es-CO" sz="1600" dirty="0">
                <a:cs typeface="Times New Roman" pitchFamily="18" charset="0"/>
              </a:rPr>
              <a:t>: ¿Qué resultado se obtiene al dilatar una imagen y después erosionarla con el mismo elemento estructurante?</a:t>
            </a:r>
          </a:p>
          <a:p>
            <a:pPr marL="273050" lvl="1" algn="ctr" defTabSz="411163" eaLnBrk="0" hangingPunct="0">
              <a:tabLst>
                <a:tab pos="2239963" algn="l"/>
              </a:tabLst>
              <a:defRPr/>
            </a:pPr>
            <a:r>
              <a:rPr lang="es-CO" sz="1600" dirty="0">
                <a:cs typeface="Times New Roman" pitchFamily="18" charset="0"/>
                <a:sym typeface="Symbol"/>
              </a:rPr>
              <a:t>((A  B) </a:t>
            </a:r>
            <a:r>
              <a:rPr lang="el-GR" sz="1600" dirty="0">
                <a:cs typeface="Times New Roman" pitchFamily="18" charset="0"/>
                <a:sym typeface="Symbol"/>
              </a:rPr>
              <a:t>Θ</a:t>
            </a:r>
            <a:r>
              <a:rPr lang="es-CO" sz="1600" dirty="0">
                <a:cs typeface="Times New Roman" pitchFamily="18" charset="0"/>
                <a:sym typeface="Symbol"/>
              </a:rPr>
              <a:t> B)</a:t>
            </a:r>
            <a:endParaRPr lang="es-CO" sz="1600" dirty="0">
              <a:cs typeface="Times New Roman" pitchFamily="18" charset="0"/>
            </a:endParaRPr>
          </a:p>
        </p:txBody>
      </p:sp>
      <p:graphicFrame>
        <p:nvGraphicFramePr>
          <p:cNvPr id="7" name="Group 156"/>
          <p:cNvGraphicFramePr>
            <a:graphicFrameLocks noGrp="1"/>
          </p:cNvGraphicFramePr>
          <p:nvPr/>
        </p:nvGraphicFramePr>
        <p:xfrm>
          <a:off x="3125913" y="3417714"/>
          <a:ext cx="1173838" cy="1064841"/>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8" name="7 Tabla"/>
          <p:cNvGraphicFramePr>
            <a:graphicFrameLocks noGrp="1"/>
          </p:cNvGraphicFramePr>
          <p:nvPr/>
        </p:nvGraphicFramePr>
        <p:xfrm>
          <a:off x="4880060" y="2584478"/>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2" name="Marcador de número de diapositiva 1">
            <a:extLst>
              <a:ext uri="{FF2B5EF4-FFF2-40B4-BE49-F238E27FC236}">
                <a16:creationId xmlns:a16="http://schemas.microsoft.com/office/drawing/2014/main" id="{F9D09AAB-5519-44F9-87BE-976F008D4A0C}"/>
              </a:ext>
            </a:extLst>
          </p:cNvPr>
          <p:cNvSpPr>
            <a:spLocks noGrp="1"/>
          </p:cNvSpPr>
          <p:nvPr>
            <p:ph type="sldNum" sz="quarter" idx="7"/>
          </p:nvPr>
        </p:nvSpPr>
        <p:spPr/>
        <p:txBody>
          <a:bodyPr/>
          <a:lstStyle/>
          <a:p>
            <a:pPr marL="38100">
              <a:lnSpc>
                <a:spcPts val="1430"/>
              </a:lnSpc>
            </a:pPr>
            <a:fld id="{81D60167-4931-47E6-BA6A-407CBD079E47}" type="slidenum">
              <a:rPr lang="es-CO" spc="-5" smtClean="0"/>
              <a:t>33</a:t>
            </a:fld>
            <a:endParaRPr lang="es-CO" spc="-5" dirty="0"/>
          </a:p>
        </p:txBody>
      </p:sp>
    </p:spTree>
    <p:extLst>
      <p:ext uri="{BB962C8B-B14F-4D97-AF65-F5344CB8AC3E}">
        <p14:creationId xmlns:p14="http://schemas.microsoft.com/office/powerpoint/2010/main" val="198747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dilatación y erosión son transformaciones </a:t>
            </a:r>
            <a:r>
              <a:rPr lang="es-CO" sz="1600" b="1" dirty="0">
                <a:solidFill>
                  <a:schemeClr val="accent2"/>
                </a:solidFill>
                <a:cs typeface="Times New Roman" pitchFamily="18" charset="0"/>
              </a:rPr>
              <a:t>NO INVERTIBLES</a:t>
            </a:r>
            <a:r>
              <a:rPr lang="es-CO" sz="1600" dirty="0">
                <a:cs typeface="Times New Roman" pitchFamily="18" charset="0"/>
              </a:rPr>
              <a:t>. Si una imagen es erosionada y luego dilatada, la imagen original NO se recupera. En efecto, el resultado es una imagen más simplificada y menos detallada que la imagen original. Sin embargo estás son operaciones duales:</a:t>
            </a:r>
          </a:p>
          <a:p>
            <a:pPr marL="273050" lvl="1" algn="ctr" defTabSz="411163" eaLnBrk="0" hangingPunct="0">
              <a:tabLst>
                <a:tab pos="2239963" algn="l"/>
              </a:tabLst>
              <a:defRPr/>
            </a:pPr>
            <a:endParaRPr lang="es-CO" sz="1600" dirty="0">
              <a:cs typeface="Times New Roman" pitchFamily="18" charset="0"/>
            </a:endParaRPr>
          </a:p>
        </p:txBody>
      </p:sp>
      <p:pic>
        <p:nvPicPr>
          <p:cNvPr id="2" name="1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90807" y="2831901"/>
            <a:ext cx="2152073" cy="2709170"/>
          </a:xfrm>
          <a:prstGeom prst="rect">
            <a:avLst/>
          </a:prstGeom>
        </p:spPr>
      </p:pic>
      <p:graphicFrame>
        <p:nvGraphicFramePr>
          <p:cNvPr id="3" name="2 Objeto"/>
          <p:cNvGraphicFramePr>
            <a:graphicFrameLocks noChangeAspect="1"/>
          </p:cNvGraphicFramePr>
          <p:nvPr/>
        </p:nvGraphicFramePr>
        <p:xfrm>
          <a:off x="3115292" y="3705498"/>
          <a:ext cx="3326149" cy="713513"/>
        </p:xfrm>
        <a:graphic>
          <a:graphicData uri="http://schemas.openxmlformats.org/presentationml/2006/ole">
            <mc:AlternateContent xmlns:mc="http://schemas.openxmlformats.org/markup-compatibility/2006">
              <mc:Choice xmlns:v="urn:schemas-microsoft-com:vml" Requires="v">
                <p:oleObj spid="_x0000_s11282" name="Ecuación" r:id="rId8" imgW="1117440" imgH="241200" progId="Equation.3">
                  <p:embed/>
                </p:oleObj>
              </mc:Choice>
              <mc:Fallback>
                <p:oleObj name="Ecuación" r:id="rId8" imgW="1117440" imgH="241200" progId="Equation.3">
                  <p:embed/>
                  <p:pic>
                    <p:nvPicPr>
                      <p:cNvPr id="3" name="2 Objet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15292" y="3705498"/>
                        <a:ext cx="3326149" cy="713513"/>
                      </a:xfrm>
                      <a:prstGeom prst="rect">
                        <a:avLst/>
                      </a:prstGeom>
                      <a:noFill/>
                      <a:ln>
                        <a:noFill/>
                      </a:ln>
                    </p:spPr>
                  </p:pic>
                </p:oleObj>
              </mc:Fallback>
            </mc:AlternateContent>
          </a:graphicData>
        </a:graphic>
      </p:graphicFrame>
      <p:sp>
        <p:nvSpPr>
          <p:cNvPr id="4" name="Marcador de número de diapositiva 3">
            <a:extLst>
              <a:ext uri="{FF2B5EF4-FFF2-40B4-BE49-F238E27FC236}">
                <a16:creationId xmlns:a16="http://schemas.microsoft.com/office/drawing/2014/main" id="{B37F3459-EE1E-4A92-A1F4-E7471FC0055D}"/>
              </a:ext>
            </a:extLst>
          </p:cNvPr>
          <p:cNvSpPr>
            <a:spLocks noGrp="1"/>
          </p:cNvSpPr>
          <p:nvPr>
            <p:ph type="sldNum" sz="quarter" idx="7"/>
          </p:nvPr>
        </p:nvSpPr>
        <p:spPr/>
        <p:txBody>
          <a:bodyPr/>
          <a:lstStyle/>
          <a:p>
            <a:pPr marL="38100">
              <a:lnSpc>
                <a:spcPts val="1430"/>
              </a:lnSpc>
            </a:pPr>
            <a:fld id="{81D60167-4931-47E6-BA6A-407CBD079E47}" type="slidenum">
              <a:rPr lang="es-CO" spc="-5" smtClean="0"/>
              <a:t>34</a:t>
            </a:fld>
            <a:endParaRPr lang="es-CO" spc="-5" dirty="0"/>
          </a:p>
        </p:txBody>
      </p:sp>
    </p:spTree>
    <p:extLst>
      <p:ext uri="{BB962C8B-B14F-4D97-AF65-F5344CB8AC3E}">
        <p14:creationId xmlns:p14="http://schemas.microsoft.com/office/powerpoint/2010/main" val="9759375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 dilatación y erosión son transformaciones </a:t>
            </a:r>
            <a:r>
              <a:rPr lang="es-CO" sz="1600" dirty="0">
                <a:solidFill>
                  <a:schemeClr val="accent2"/>
                </a:solidFill>
                <a:cs typeface="Times New Roman" pitchFamily="18" charset="0"/>
              </a:rPr>
              <a:t>NO INVERTIBLES</a:t>
            </a:r>
            <a:r>
              <a:rPr lang="es-CO" sz="1600" dirty="0">
                <a:cs typeface="Times New Roman" pitchFamily="18" charset="0"/>
              </a:rPr>
              <a:t>:</a:t>
            </a:r>
          </a:p>
          <a:p>
            <a:pPr marL="804863" lvl="2" indent="-273050" defTabSz="411163" eaLnBrk="0" hangingPunct="0">
              <a:buBlip>
                <a:blip r:embed="rId6"/>
              </a:buBlip>
              <a:tabLst>
                <a:tab pos="2239963" algn="l"/>
              </a:tabLst>
              <a:defRPr/>
            </a:pPr>
            <a:r>
              <a:rPr lang="es-CO" sz="1400" dirty="0">
                <a:cs typeface="Times New Roman" pitchFamily="18" charset="0"/>
              </a:rPr>
              <a:t>(a) es una imagen original con cuadrados de tamaño 1,3,5,7,9 y 15 </a:t>
            </a:r>
            <a:r>
              <a:rPr lang="es-CO" sz="1400" dirty="0" err="1">
                <a:cs typeface="Times New Roman" pitchFamily="18" charset="0"/>
              </a:rPr>
              <a:t>px</a:t>
            </a:r>
            <a:endParaRPr lang="es-CO" sz="1400" dirty="0">
              <a:cs typeface="Times New Roman" pitchFamily="18" charset="0"/>
            </a:endParaRPr>
          </a:p>
          <a:p>
            <a:pPr marL="804863" lvl="2" indent="-273050" defTabSz="411163" eaLnBrk="0" hangingPunct="0">
              <a:buBlip>
                <a:blip r:embed="rId6"/>
              </a:buBlip>
              <a:tabLst>
                <a:tab pos="2239963" algn="l"/>
              </a:tabLst>
              <a:defRPr/>
            </a:pPr>
            <a:r>
              <a:rPr lang="es-CO" sz="1400" dirty="0">
                <a:cs typeface="Times New Roman" pitchFamily="18" charset="0"/>
              </a:rPr>
              <a:t>(b) es la erosión de la imagen (a) usando un elemento estructurante de 13x13 </a:t>
            </a:r>
            <a:r>
              <a:rPr lang="es-CO" sz="1400" dirty="0" err="1">
                <a:cs typeface="Times New Roman" pitchFamily="18" charset="0"/>
              </a:rPr>
              <a:t>px</a:t>
            </a:r>
            <a:endParaRPr lang="es-CO" sz="1400" dirty="0">
              <a:cs typeface="Times New Roman" pitchFamily="18" charset="0"/>
            </a:endParaRPr>
          </a:p>
          <a:p>
            <a:pPr marL="804863" lvl="2" indent="-273050" defTabSz="411163" eaLnBrk="0" hangingPunct="0">
              <a:buBlip>
                <a:blip r:embed="rId6"/>
              </a:buBlip>
              <a:tabLst>
                <a:tab pos="2239963" algn="l"/>
              </a:tabLst>
              <a:defRPr/>
            </a:pPr>
            <a:r>
              <a:rPr lang="es-CO" sz="1400" dirty="0">
                <a:cs typeface="Times New Roman" pitchFamily="18" charset="0"/>
              </a:rPr>
              <a:t>(c) es la dilatación de la imagen (b) usando el mismo elemento estructurante</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Una de las aplicaciones más típicas de la erosión es la eliminación de detalles irrelevantes </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sp>
        <p:nvSpPr>
          <p:cNvPr id="7" name="6 CuadroTexto"/>
          <p:cNvSpPr txBox="1"/>
          <p:nvPr/>
        </p:nvSpPr>
        <p:spPr>
          <a:xfrm>
            <a:off x="4023771" y="4190960"/>
            <a:ext cx="436338" cy="369332"/>
          </a:xfrm>
          <a:prstGeom prst="rect">
            <a:avLst/>
          </a:prstGeom>
          <a:noFill/>
        </p:spPr>
        <p:txBody>
          <a:bodyPr wrap="none" rtlCol="0">
            <a:spAutoFit/>
          </a:bodyPr>
          <a:lstStyle/>
          <a:p>
            <a:pPr>
              <a:buNone/>
            </a:pPr>
            <a:r>
              <a:rPr lang="es-CO" dirty="0">
                <a:solidFill>
                  <a:schemeClr val="accent2"/>
                </a:solidFill>
              </a:rPr>
              <a:t>(a)</a:t>
            </a:r>
          </a:p>
        </p:txBody>
      </p:sp>
      <p:sp>
        <p:nvSpPr>
          <p:cNvPr id="8" name="7 CuadroTexto"/>
          <p:cNvSpPr txBox="1"/>
          <p:nvPr/>
        </p:nvSpPr>
        <p:spPr>
          <a:xfrm>
            <a:off x="5769762" y="4231957"/>
            <a:ext cx="447558" cy="369332"/>
          </a:xfrm>
          <a:prstGeom prst="rect">
            <a:avLst/>
          </a:prstGeom>
          <a:noFill/>
        </p:spPr>
        <p:txBody>
          <a:bodyPr wrap="none" rtlCol="0">
            <a:spAutoFit/>
          </a:bodyPr>
          <a:lstStyle/>
          <a:p>
            <a:pPr>
              <a:buNone/>
            </a:pPr>
            <a:r>
              <a:rPr lang="es-CO" dirty="0">
                <a:solidFill>
                  <a:schemeClr val="accent2"/>
                </a:solidFill>
              </a:rPr>
              <a:t>(b)</a:t>
            </a:r>
          </a:p>
        </p:txBody>
      </p:sp>
      <p:sp>
        <p:nvSpPr>
          <p:cNvPr id="9" name="8 CuadroTexto"/>
          <p:cNvSpPr txBox="1"/>
          <p:nvPr/>
        </p:nvSpPr>
        <p:spPr>
          <a:xfrm>
            <a:off x="7184525" y="4216677"/>
            <a:ext cx="423514" cy="369332"/>
          </a:xfrm>
          <a:prstGeom prst="rect">
            <a:avLst/>
          </a:prstGeom>
          <a:noFill/>
        </p:spPr>
        <p:txBody>
          <a:bodyPr wrap="none" rtlCol="0">
            <a:spAutoFit/>
          </a:bodyPr>
          <a:lstStyle/>
          <a:p>
            <a:pPr>
              <a:buNone/>
            </a:pPr>
            <a:r>
              <a:rPr lang="es-CO" dirty="0">
                <a:solidFill>
                  <a:schemeClr val="accent2"/>
                </a:solidFill>
              </a:rPr>
              <a:t>(c)</a:t>
            </a:r>
          </a:p>
        </p:txBody>
      </p:sp>
      <p:pic>
        <p:nvPicPr>
          <p:cNvPr id="23859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6536" y="2611988"/>
            <a:ext cx="4694049" cy="1578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E8FC5CFE-4224-4089-8DF9-8038AE9FDB52}"/>
              </a:ext>
            </a:extLst>
          </p:cNvPr>
          <p:cNvSpPr>
            <a:spLocks noGrp="1"/>
          </p:cNvSpPr>
          <p:nvPr>
            <p:ph type="sldNum" sz="quarter" idx="7"/>
          </p:nvPr>
        </p:nvSpPr>
        <p:spPr/>
        <p:txBody>
          <a:bodyPr/>
          <a:lstStyle/>
          <a:p>
            <a:pPr marL="38100">
              <a:lnSpc>
                <a:spcPts val="1430"/>
              </a:lnSpc>
            </a:pPr>
            <a:fld id="{81D60167-4931-47E6-BA6A-407CBD079E47}" type="slidenum">
              <a:rPr lang="es-CO" spc="-5" smtClean="0"/>
              <a:t>35</a:t>
            </a:fld>
            <a:endParaRPr lang="es-CO" spc="-5" dirty="0"/>
          </a:p>
        </p:txBody>
      </p:sp>
    </p:spTree>
    <p:extLst>
      <p:ext uri="{BB962C8B-B14F-4D97-AF65-F5344CB8AC3E}">
        <p14:creationId xmlns:p14="http://schemas.microsoft.com/office/powerpoint/2010/main" val="40657147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8195" name="Rectangle 9"/>
          <p:cNvSpPr>
            <a:spLocks noChangeArrowheads="1"/>
          </p:cNvSpPr>
          <p:nvPr/>
        </p:nvSpPr>
        <p:spPr bwMode="auto">
          <a:xfrm>
            <a:off x="1919288" y="1173707"/>
            <a:ext cx="8291513" cy="5063581"/>
          </a:xfrm>
          <a:prstGeom prst="rect">
            <a:avLst/>
          </a:prstGeom>
          <a:noFill/>
          <a:ln w="9525">
            <a:noFill/>
            <a:miter lim="800000"/>
            <a:headEnd/>
            <a:tailEnd/>
          </a:ln>
        </p:spPr>
        <p:txBody>
          <a:bodyPr lIns="90000" tIns="46800" rIns="90000" bIns="46800"/>
          <a:lstStyle/>
          <a:p>
            <a:pPr marL="627063" lvl="2" indent="-271463" defTabSz="411163" eaLnBrk="0" hangingPunct="0">
              <a:tabLst>
                <a:tab pos="2239963" algn="l"/>
              </a:tabLst>
              <a:defRPr/>
            </a:pPr>
            <a:endParaRPr lang="es-CO" sz="1600" dirty="0">
              <a:solidFill>
                <a:srgbClr val="080808"/>
              </a:solidFill>
              <a:cs typeface="Times New Roman" pitchFamily="18" charset="0"/>
            </a:endParaRPr>
          </a:p>
        </p:txBody>
      </p:sp>
      <p:sp>
        <p:nvSpPr>
          <p:cNvPr id="9" name="8 Rectángulo redondeado"/>
          <p:cNvSpPr/>
          <p:nvPr/>
        </p:nvSpPr>
        <p:spPr>
          <a:xfrm>
            <a:off x="3016585" y="3708242"/>
            <a:ext cx="6096916"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a:t>
            </a:r>
          </a:p>
          <a:p>
            <a:pPr algn="ctr">
              <a:lnSpc>
                <a:spcPct val="100000"/>
              </a:lnSpc>
              <a:buNone/>
            </a:pPr>
            <a:r>
              <a:rPr lang="es-CO" sz="3200" cap="small" dirty="0"/>
              <a:t>Apertura</a:t>
            </a:r>
          </a:p>
        </p:txBody>
      </p:sp>
      <p:pic>
        <p:nvPicPr>
          <p:cNvPr id="2396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7214" y="1238514"/>
            <a:ext cx="3039427" cy="24697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C8A696A0-F036-41FC-A6B5-787BBA58C4DE}"/>
              </a:ext>
            </a:extLst>
          </p:cNvPr>
          <p:cNvSpPr>
            <a:spLocks noGrp="1"/>
          </p:cNvSpPr>
          <p:nvPr>
            <p:ph type="sldNum" sz="quarter" idx="7"/>
          </p:nvPr>
        </p:nvSpPr>
        <p:spPr/>
        <p:txBody>
          <a:bodyPr/>
          <a:lstStyle/>
          <a:p>
            <a:pPr marL="38100">
              <a:lnSpc>
                <a:spcPts val="1430"/>
              </a:lnSpc>
            </a:pPr>
            <a:fld id="{81D60167-4931-47E6-BA6A-407CBD079E47}" type="slidenum">
              <a:rPr lang="es-CO" spc="-5" smtClean="0"/>
              <a:t>36</a:t>
            </a:fld>
            <a:endParaRPr lang="es-CO" spc="-5" dirty="0"/>
          </a:p>
        </p:txBody>
      </p:sp>
    </p:spTree>
    <p:extLst>
      <p:ext uri="{BB962C8B-B14F-4D97-AF65-F5344CB8AC3E}">
        <p14:creationId xmlns:p14="http://schemas.microsoft.com/office/powerpoint/2010/main" val="3785575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Apertura </a:t>
            </a:r>
            <a:r>
              <a:rPr lang="es-CO" sz="1600" dirty="0"/>
              <a:t>de un conjunto A por el elemento estructural B, se define como </a:t>
            </a:r>
            <a:r>
              <a:rPr lang="es-CO" sz="1600" dirty="0">
                <a:cs typeface="Arial" charset="0"/>
              </a:rPr>
              <a:t>:</a:t>
            </a:r>
            <a:endParaRPr lang="es-PE" sz="1600" dirty="0">
              <a:cs typeface="Arial" charset="0"/>
            </a:endParaRPr>
          </a:p>
          <a:p>
            <a:pPr marL="558800" lvl="1" indent="-285750" defTabSz="411163" eaLnBrk="0" hangingPunct="0">
              <a:buBlip>
                <a:blip r:embed="rId6"/>
              </a:buBlip>
              <a:tabLst>
                <a:tab pos="2239963" algn="l"/>
              </a:tabLst>
              <a:defRPr/>
            </a:pPr>
            <a:endParaRPr lang="es-CO" sz="1600" b="1" dirty="0">
              <a:cs typeface="Times New Roman" pitchFamily="18" charset="0"/>
            </a:endParaRPr>
          </a:p>
          <a:p>
            <a:pPr marL="558800" lvl="1" indent="-285750" defTabSz="411163" eaLnBrk="0" hangingPunct="0">
              <a:buBlip>
                <a:blip r:embed="rId6"/>
              </a:buBlip>
              <a:tabLst>
                <a:tab pos="2239963" algn="l"/>
              </a:tabLst>
              <a:defRPr/>
            </a:pPr>
            <a:endParaRPr lang="es-CO" sz="1600" dirty="0">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Apertura</a:t>
            </a:r>
            <a:r>
              <a:rPr lang="es-CO" sz="1600" dirty="0">
                <a:cs typeface="Times New Roman" pitchFamily="18" charset="0"/>
              </a:rPr>
              <a:t> generalmente suaviza los contornos de un objeto, rompe uniones angostas (istmos), elimina salientes finas y </a:t>
            </a:r>
            <a:r>
              <a:rPr lang="es-PE" sz="1600" dirty="0">
                <a:cs typeface="Arial" charset="0"/>
              </a:rPr>
              <a:t>abre pequeños huecos</a:t>
            </a:r>
            <a:r>
              <a:rPr lang="es-CO" sz="1600" dirty="0">
                <a:cs typeface="Times New Roman" pitchFamily="18" charset="0"/>
              </a:rPr>
              <a:t>. También puede eliminar franjas o zonas de un objeto que sean </a:t>
            </a:r>
            <a:r>
              <a:rPr lang="es-CO" sz="1600" i="1" dirty="0">
                <a:solidFill>
                  <a:srgbClr val="7C9E38"/>
                </a:solidFill>
                <a:cs typeface="Times New Roman" pitchFamily="18" charset="0"/>
              </a:rPr>
              <a:t>más estrechas</a:t>
            </a:r>
            <a:r>
              <a:rPr lang="es-CO" sz="1600" dirty="0">
                <a:cs typeface="Times New Roman" pitchFamily="18" charset="0"/>
              </a:rPr>
              <a:t> que el elemento estructural.</a:t>
            </a:r>
          </a:p>
        </p:txBody>
      </p:sp>
      <p:graphicFrame>
        <p:nvGraphicFramePr>
          <p:cNvPr id="4" name="3 Objeto"/>
          <p:cNvGraphicFramePr>
            <a:graphicFrameLocks noChangeAspect="1"/>
          </p:cNvGraphicFramePr>
          <p:nvPr/>
        </p:nvGraphicFramePr>
        <p:xfrm>
          <a:off x="4982038" y="2124169"/>
          <a:ext cx="2103437" cy="355600"/>
        </p:xfrm>
        <a:graphic>
          <a:graphicData uri="http://schemas.openxmlformats.org/presentationml/2006/ole">
            <mc:AlternateContent xmlns:mc="http://schemas.openxmlformats.org/markup-compatibility/2006">
              <mc:Choice xmlns:v="urn:schemas-microsoft-com:vml" Requires="v">
                <p:oleObj spid="_x0000_s12306" name="Ecuación" r:id="rId7" imgW="1193800" imgH="203200" progId="Equation.3">
                  <p:embed/>
                </p:oleObj>
              </mc:Choice>
              <mc:Fallback>
                <p:oleObj name="Ecuación" r:id="rId7" imgW="1193800" imgH="203200" progId="Equation.3">
                  <p:embed/>
                  <p:pic>
                    <p:nvPicPr>
                      <p:cNvPr id="4" name="3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2038" y="2124169"/>
                        <a:ext cx="2103437"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 name="Group 156"/>
          <p:cNvGraphicFramePr>
            <a:graphicFrameLocks noGrp="1"/>
          </p:cNvGraphicFramePr>
          <p:nvPr/>
        </p:nvGraphicFramePr>
        <p:xfrm>
          <a:off x="1617434" y="3697854"/>
          <a:ext cx="2140963"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8" name="Group 156"/>
          <p:cNvGraphicFramePr>
            <a:graphicFrameLocks noGrp="1"/>
          </p:cNvGraphicFramePr>
          <p:nvPr/>
        </p:nvGraphicFramePr>
        <p:xfrm>
          <a:off x="2246569" y="3829336"/>
          <a:ext cx="626530" cy="78687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9" name="Group 156"/>
          <p:cNvGraphicFramePr>
            <a:graphicFrameLocks noGrp="1"/>
          </p:cNvGraphicFramePr>
          <p:nvPr/>
        </p:nvGraphicFramePr>
        <p:xfrm>
          <a:off x="1744919" y="4225645"/>
          <a:ext cx="250612" cy="262292"/>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0" name="Group 156"/>
          <p:cNvGraphicFramePr>
            <a:graphicFrameLocks noGrp="1"/>
          </p:cNvGraphicFramePr>
          <p:nvPr/>
        </p:nvGraphicFramePr>
        <p:xfrm>
          <a:off x="1619613" y="4609862"/>
          <a:ext cx="375918" cy="393438"/>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1" name="Group 156"/>
          <p:cNvGraphicFramePr>
            <a:graphicFrameLocks noGrp="1"/>
          </p:cNvGraphicFramePr>
          <p:nvPr/>
        </p:nvGraphicFramePr>
        <p:xfrm>
          <a:off x="2381613" y="4749562"/>
          <a:ext cx="375918" cy="13114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2" name="Group 156"/>
          <p:cNvGraphicFramePr>
            <a:graphicFrameLocks noGrp="1"/>
          </p:cNvGraphicFramePr>
          <p:nvPr/>
        </p:nvGraphicFramePr>
        <p:xfrm>
          <a:off x="3137263" y="4487270"/>
          <a:ext cx="375918" cy="524584"/>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13" name="Group 156"/>
          <p:cNvGraphicFramePr>
            <a:graphicFrameLocks noGrp="1"/>
          </p:cNvGraphicFramePr>
          <p:nvPr/>
        </p:nvGraphicFramePr>
        <p:xfrm>
          <a:off x="2999257" y="4224978"/>
          <a:ext cx="125306" cy="13114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bl>
          </a:graphicData>
        </a:graphic>
      </p:graphicFrame>
      <p:graphicFrame>
        <p:nvGraphicFramePr>
          <p:cNvPr id="14" name="Group 156"/>
          <p:cNvGraphicFramePr>
            <a:graphicFrameLocks noGrp="1"/>
          </p:cNvGraphicFramePr>
          <p:nvPr/>
        </p:nvGraphicFramePr>
        <p:xfrm>
          <a:off x="1746613" y="3698190"/>
          <a:ext cx="125306" cy="262292"/>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bl>
          </a:graphicData>
        </a:graphic>
      </p:graphicFrame>
      <p:graphicFrame>
        <p:nvGraphicFramePr>
          <p:cNvPr id="15" name="Group 156"/>
          <p:cNvGraphicFramePr>
            <a:graphicFrameLocks noGrp="1"/>
          </p:cNvGraphicFramePr>
          <p:nvPr/>
        </p:nvGraphicFramePr>
        <p:xfrm>
          <a:off x="3255058" y="3829336"/>
          <a:ext cx="372423" cy="396309"/>
        </p:xfrm>
        <a:graphic>
          <a:graphicData uri="http://schemas.openxmlformats.org/drawingml/2006/table">
            <a:tbl>
              <a:tblPr>
                <a:tableStyleId>{5940675A-B579-460E-94D1-54222C63F5DA}</a:tableStyleId>
              </a:tblPr>
              <a:tblGrid>
                <a:gridCol w="124141">
                  <a:extLst>
                    <a:ext uri="{9D8B030D-6E8A-4147-A177-3AD203B41FA5}">
                      <a16:colId xmlns:a16="http://schemas.microsoft.com/office/drawing/2014/main" val="20000"/>
                    </a:ext>
                  </a:extLst>
                </a:gridCol>
                <a:gridCol w="124141">
                  <a:extLst>
                    <a:ext uri="{9D8B030D-6E8A-4147-A177-3AD203B41FA5}">
                      <a16:colId xmlns:a16="http://schemas.microsoft.com/office/drawing/2014/main" val="20001"/>
                    </a:ext>
                  </a:extLst>
                </a:gridCol>
                <a:gridCol w="124141">
                  <a:extLst>
                    <a:ext uri="{9D8B030D-6E8A-4147-A177-3AD203B41FA5}">
                      <a16:colId xmlns:a16="http://schemas.microsoft.com/office/drawing/2014/main" val="20002"/>
                    </a:ext>
                  </a:extLst>
                </a:gridCol>
              </a:tblGrid>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16" name="Group 156"/>
          <p:cNvGraphicFramePr>
            <a:graphicFrameLocks noGrp="1"/>
          </p:cNvGraphicFramePr>
          <p:nvPr/>
        </p:nvGraphicFramePr>
        <p:xfrm>
          <a:off x="5025519" y="3694771"/>
          <a:ext cx="2140963"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7" name="Group 156"/>
          <p:cNvGraphicFramePr>
            <a:graphicFrameLocks noGrp="1"/>
          </p:cNvGraphicFramePr>
          <p:nvPr/>
        </p:nvGraphicFramePr>
        <p:xfrm>
          <a:off x="5654654" y="3826253"/>
          <a:ext cx="626530" cy="78687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5"/>
                  </a:ext>
                </a:extLst>
              </a:tr>
            </a:tbl>
          </a:graphicData>
        </a:graphic>
      </p:graphicFrame>
      <p:graphicFrame>
        <p:nvGraphicFramePr>
          <p:cNvPr id="18" name="Group 156"/>
          <p:cNvGraphicFramePr>
            <a:graphicFrameLocks noGrp="1"/>
          </p:cNvGraphicFramePr>
          <p:nvPr/>
        </p:nvGraphicFramePr>
        <p:xfrm>
          <a:off x="8414126" y="3684340"/>
          <a:ext cx="2140963"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19" name="Group 156"/>
          <p:cNvGraphicFramePr>
            <a:graphicFrameLocks noGrp="1"/>
          </p:cNvGraphicFramePr>
          <p:nvPr/>
        </p:nvGraphicFramePr>
        <p:xfrm>
          <a:off x="9043261" y="3815822"/>
          <a:ext cx="626530" cy="78687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gridCol w="125306">
                  <a:extLst>
                    <a:ext uri="{9D8B030D-6E8A-4147-A177-3AD203B41FA5}">
                      <a16:colId xmlns:a16="http://schemas.microsoft.com/office/drawing/2014/main" val="20003"/>
                    </a:ext>
                  </a:extLst>
                </a:gridCol>
                <a:gridCol w="125306">
                  <a:extLst>
                    <a:ext uri="{9D8B030D-6E8A-4147-A177-3AD203B41FA5}">
                      <a16:colId xmlns:a16="http://schemas.microsoft.com/office/drawing/2014/main" val="2000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5"/>
                  </a:ext>
                </a:extLst>
              </a:tr>
            </a:tbl>
          </a:graphicData>
        </a:graphic>
      </p:graphicFrame>
      <p:graphicFrame>
        <p:nvGraphicFramePr>
          <p:cNvPr id="20" name="Group 156"/>
          <p:cNvGraphicFramePr>
            <a:graphicFrameLocks noGrp="1"/>
          </p:cNvGraphicFramePr>
          <p:nvPr/>
        </p:nvGraphicFramePr>
        <p:xfrm>
          <a:off x="8423650" y="4601055"/>
          <a:ext cx="375918" cy="393438"/>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21" name="Group 156"/>
          <p:cNvGraphicFramePr>
            <a:graphicFrameLocks noGrp="1"/>
          </p:cNvGraphicFramePr>
          <p:nvPr/>
        </p:nvGraphicFramePr>
        <p:xfrm>
          <a:off x="9941300" y="4478463"/>
          <a:ext cx="375918" cy="524584"/>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3"/>
                  </a:ext>
                </a:extLst>
              </a:tr>
            </a:tbl>
          </a:graphicData>
        </a:graphic>
      </p:graphicFrame>
      <p:graphicFrame>
        <p:nvGraphicFramePr>
          <p:cNvPr id="22" name="Group 156"/>
          <p:cNvGraphicFramePr>
            <a:graphicFrameLocks noGrp="1"/>
          </p:cNvGraphicFramePr>
          <p:nvPr/>
        </p:nvGraphicFramePr>
        <p:xfrm>
          <a:off x="5147555" y="4222226"/>
          <a:ext cx="250612" cy="262292"/>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3" name="Group 156"/>
          <p:cNvGraphicFramePr>
            <a:graphicFrameLocks noGrp="1"/>
          </p:cNvGraphicFramePr>
          <p:nvPr/>
        </p:nvGraphicFramePr>
        <p:xfrm>
          <a:off x="5022249" y="4606443"/>
          <a:ext cx="375918" cy="393438"/>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4" name="Group 156"/>
          <p:cNvGraphicFramePr>
            <a:graphicFrameLocks noGrp="1"/>
          </p:cNvGraphicFramePr>
          <p:nvPr/>
        </p:nvGraphicFramePr>
        <p:xfrm>
          <a:off x="5784249" y="4746143"/>
          <a:ext cx="375918" cy="13114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5" name="Group 156"/>
          <p:cNvGraphicFramePr>
            <a:graphicFrameLocks noGrp="1"/>
          </p:cNvGraphicFramePr>
          <p:nvPr/>
        </p:nvGraphicFramePr>
        <p:xfrm>
          <a:off x="6539899" y="4483851"/>
          <a:ext cx="375918" cy="524584"/>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gridCol w="125306">
                  <a:extLst>
                    <a:ext uri="{9D8B030D-6E8A-4147-A177-3AD203B41FA5}">
                      <a16:colId xmlns:a16="http://schemas.microsoft.com/office/drawing/2014/main" val="20001"/>
                    </a:ext>
                  </a:extLst>
                </a:gridCol>
                <a:gridCol w="125306">
                  <a:extLst>
                    <a:ext uri="{9D8B030D-6E8A-4147-A177-3AD203B41FA5}">
                      <a16:colId xmlns:a16="http://schemas.microsoft.com/office/drawing/2014/main" val="20002"/>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3"/>
                  </a:ext>
                </a:extLst>
              </a:tr>
            </a:tbl>
          </a:graphicData>
        </a:graphic>
      </p:graphicFrame>
      <p:graphicFrame>
        <p:nvGraphicFramePr>
          <p:cNvPr id="26" name="Group 156"/>
          <p:cNvGraphicFramePr>
            <a:graphicFrameLocks noGrp="1"/>
          </p:cNvGraphicFramePr>
          <p:nvPr/>
        </p:nvGraphicFramePr>
        <p:xfrm>
          <a:off x="6401893" y="4221559"/>
          <a:ext cx="125306" cy="131146"/>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bl>
          </a:graphicData>
        </a:graphic>
      </p:graphicFrame>
      <p:graphicFrame>
        <p:nvGraphicFramePr>
          <p:cNvPr id="27" name="Group 156"/>
          <p:cNvGraphicFramePr>
            <a:graphicFrameLocks noGrp="1"/>
          </p:cNvGraphicFramePr>
          <p:nvPr/>
        </p:nvGraphicFramePr>
        <p:xfrm>
          <a:off x="5149249" y="3694771"/>
          <a:ext cx="125306" cy="262292"/>
        </p:xfrm>
        <a:graphic>
          <a:graphicData uri="http://schemas.openxmlformats.org/drawingml/2006/table">
            <a:tbl>
              <a:tblPr>
                <a:tableStyleId>{5940675A-B579-460E-94D1-54222C63F5DA}</a:tableStyleId>
              </a:tblPr>
              <a:tblGrid>
                <a:gridCol w="125306">
                  <a:extLst>
                    <a:ext uri="{9D8B030D-6E8A-4147-A177-3AD203B41FA5}">
                      <a16:colId xmlns:a16="http://schemas.microsoft.com/office/drawing/2014/main" val="20000"/>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bl>
          </a:graphicData>
        </a:graphic>
      </p:graphicFrame>
      <p:graphicFrame>
        <p:nvGraphicFramePr>
          <p:cNvPr id="28" name="Group 156"/>
          <p:cNvGraphicFramePr>
            <a:graphicFrameLocks noGrp="1"/>
          </p:cNvGraphicFramePr>
          <p:nvPr/>
        </p:nvGraphicFramePr>
        <p:xfrm>
          <a:off x="6657694" y="3825917"/>
          <a:ext cx="372423" cy="396309"/>
        </p:xfrm>
        <a:graphic>
          <a:graphicData uri="http://schemas.openxmlformats.org/drawingml/2006/table">
            <a:tbl>
              <a:tblPr>
                <a:tableStyleId>{5940675A-B579-460E-94D1-54222C63F5DA}</a:tableStyleId>
              </a:tblPr>
              <a:tblGrid>
                <a:gridCol w="124141">
                  <a:extLst>
                    <a:ext uri="{9D8B030D-6E8A-4147-A177-3AD203B41FA5}">
                      <a16:colId xmlns:a16="http://schemas.microsoft.com/office/drawing/2014/main" val="20000"/>
                    </a:ext>
                  </a:extLst>
                </a:gridCol>
                <a:gridCol w="124141">
                  <a:extLst>
                    <a:ext uri="{9D8B030D-6E8A-4147-A177-3AD203B41FA5}">
                      <a16:colId xmlns:a16="http://schemas.microsoft.com/office/drawing/2014/main" val="20001"/>
                    </a:ext>
                  </a:extLst>
                </a:gridCol>
                <a:gridCol w="124141">
                  <a:extLst>
                    <a:ext uri="{9D8B030D-6E8A-4147-A177-3AD203B41FA5}">
                      <a16:colId xmlns:a16="http://schemas.microsoft.com/office/drawing/2014/main" val="20002"/>
                    </a:ext>
                  </a:extLst>
                </a:gridCol>
              </a:tblGrid>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210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graphicFrame>
        <p:nvGraphicFramePr>
          <p:cNvPr id="29" name="Group 156"/>
          <p:cNvGraphicFramePr>
            <a:graphicFrameLocks noGrp="1"/>
          </p:cNvGraphicFramePr>
          <p:nvPr/>
        </p:nvGraphicFramePr>
        <p:xfrm>
          <a:off x="4041810" y="4002374"/>
          <a:ext cx="698996" cy="640080"/>
        </p:xfrm>
        <a:graphic>
          <a:graphicData uri="http://schemas.openxmlformats.org/drawingml/2006/table">
            <a:tbl>
              <a:tblPr>
                <a:tableStyleId>{3C2FFA5D-87B4-456A-9821-1D502468CF0F}</a:tableStyleId>
              </a:tblPr>
              <a:tblGrid>
                <a:gridCol w="233191">
                  <a:extLst>
                    <a:ext uri="{9D8B030D-6E8A-4147-A177-3AD203B41FA5}">
                      <a16:colId xmlns:a16="http://schemas.microsoft.com/office/drawing/2014/main" val="20000"/>
                    </a:ext>
                  </a:extLst>
                </a:gridCol>
                <a:gridCol w="232614">
                  <a:extLst>
                    <a:ext uri="{9D8B030D-6E8A-4147-A177-3AD203B41FA5}">
                      <a16:colId xmlns:a16="http://schemas.microsoft.com/office/drawing/2014/main" val="20001"/>
                    </a:ext>
                  </a:extLst>
                </a:gridCol>
                <a:gridCol w="233191">
                  <a:extLst>
                    <a:ext uri="{9D8B030D-6E8A-4147-A177-3AD203B41FA5}">
                      <a16:colId xmlns:a16="http://schemas.microsoft.com/office/drawing/2014/main" val="20002"/>
                    </a:ext>
                  </a:extLst>
                </a:gridCol>
              </a:tblGrid>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u="none" strike="noStrike" cap="none" normalizeH="0" baseline="0" dirty="0">
                          <a:ln>
                            <a:noFill/>
                          </a:ln>
                          <a:effectLst/>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30" name="Group 156"/>
          <p:cNvGraphicFramePr>
            <a:graphicFrameLocks noGrp="1"/>
          </p:cNvGraphicFramePr>
          <p:nvPr/>
        </p:nvGraphicFramePr>
        <p:xfrm>
          <a:off x="7414483" y="4036084"/>
          <a:ext cx="698996" cy="640080"/>
        </p:xfrm>
        <a:graphic>
          <a:graphicData uri="http://schemas.openxmlformats.org/drawingml/2006/table">
            <a:tbl>
              <a:tblPr>
                <a:tableStyleId>{3C2FFA5D-87B4-456A-9821-1D502468CF0F}</a:tableStyleId>
              </a:tblPr>
              <a:tblGrid>
                <a:gridCol w="233191">
                  <a:extLst>
                    <a:ext uri="{9D8B030D-6E8A-4147-A177-3AD203B41FA5}">
                      <a16:colId xmlns:a16="http://schemas.microsoft.com/office/drawing/2014/main" val="20000"/>
                    </a:ext>
                  </a:extLst>
                </a:gridCol>
                <a:gridCol w="232614">
                  <a:extLst>
                    <a:ext uri="{9D8B030D-6E8A-4147-A177-3AD203B41FA5}">
                      <a16:colId xmlns:a16="http://schemas.microsoft.com/office/drawing/2014/main" val="20001"/>
                    </a:ext>
                  </a:extLst>
                </a:gridCol>
                <a:gridCol w="233191">
                  <a:extLst>
                    <a:ext uri="{9D8B030D-6E8A-4147-A177-3AD203B41FA5}">
                      <a16:colId xmlns:a16="http://schemas.microsoft.com/office/drawing/2014/main" val="20002"/>
                    </a:ext>
                  </a:extLst>
                </a:gridCol>
              </a:tblGrid>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u="none" strike="noStrike" cap="none" normalizeH="0" baseline="0" dirty="0">
                          <a:ln>
                            <a:noFill/>
                          </a:ln>
                          <a:effectLst/>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8F4AD68D-FFF7-49C0-82C9-7B796A5DA8B9}"/>
              </a:ext>
            </a:extLst>
          </p:cNvPr>
          <p:cNvSpPr>
            <a:spLocks noGrp="1"/>
          </p:cNvSpPr>
          <p:nvPr>
            <p:ph type="sldNum" sz="quarter" idx="7"/>
          </p:nvPr>
        </p:nvSpPr>
        <p:spPr/>
        <p:txBody>
          <a:bodyPr/>
          <a:lstStyle/>
          <a:p>
            <a:pPr marL="38100">
              <a:lnSpc>
                <a:spcPts val="1430"/>
              </a:lnSpc>
            </a:pPr>
            <a:fld id="{81D60167-4931-47E6-BA6A-407CBD079E47}" type="slidenum">
              <a:rPr lang="es-CO" spc="-5" smtClean="0"/>
              <a:t>37</a:t>
            </a:fld>
            <a:endParaRPr lang="es-CO" spc="-5" dirty="0"/>
          </a:p>
        </p:txBody>
      </p:sp>
    </p:spTree>
    <p:extLst>
      <p:ext uri="{BB962C8B-B14F-4D97-AF65-F5344CB8AC3E}">
        <p14:creationId xmlns:p14="http://schemas.microsoft.com/office/powerpoint/2010/main" val="550244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par>
                                <p:cTn id="8" presetID="9"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1000"/>
                                        <p:tgtEl>
                                          <p:spTgt spid="8"/>
                                        </p:tgtEl>
                                      </p:cBhvr>
                                    </p:animEffect>
                                  </p:childTnLst>
                                </p:cTn>
                              </p:par>
                              <p:par>
                                <p:cTn id="11" presetID="9"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dissolve">
                                      <p:cBhvr>
                                        <p:cTn id="13" dur="1000"/>
                                        <p:tgtEl>
                                          <p:spTgt spid="9"/>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par>
                                <p:cTn id="17" presetID="9"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dissolve">
                                      <p:cBhvr>
                                        <p:cTn id="19" dur="1000"/>
                                        <p:tgtEl>
                                          <p:spTgt spid="11"/>
                                        </p:tgtEl>
                                      </p:cBhvr>
                                    </p:animEffect>
                                  </p:childTnLst>
                                </p:cTn>
                              </p:par>
                              <p:par>
                                <p:cTn id="20" presetID="9"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dissolve">
                                      <p:cBhvr>
                                        <p:cTn id="22" dur="1000"/>
                                        <p:tgtEl>
                                          <p:spTgt spid="12"/>
                                        </p:tgtEl>
                                      </p:cBhvr>
                                    </p:animEffect>
                                  </p:childTnLst>
                                </p:cTn>
                              </p:par>
                              <p:par>
                                <p:cTn id="23" presetID="9"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dissolve">
                                      <p:cBhvr>
                                        <p:cTn id="25" dur="1000"/>
                                        <p:tgtEl>
                                          <p:spTgt spid="13"/>
                                        </p:tgtEl>
                                      </p:cBhvr>
                                    </p:animEffect>
                                  </p:childTnLst>
                                </p:cTn>
                              </p:par>
                              <p:par>
                                <p:cTn id="26" presetID="9"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dissolve">
                                      <p:cBhvr>
                                        <p:cTn id="28" dur="1000"/>
                                        <p:tgtEl>
                                          <p:spTgt spid="14"/>
                                        </p:tgtEl>
                                      </p:cBhvr>
                                    </p:animEffect>
                                  </p:childTnLst>
                                </p:cTn>
                              </p:par>
                              <p:par>
                                <p:cTn id="29" presetID="9"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dissolve">
                                      <p:cBhvr>
                                        <p:cTn id="31" dur="1000"/>
                                        <p:tgtEl>
                                          <p:spTgt spid="15"/>
                                        </p:tgtEl>
                                      </p:cBhvr>
                                    </p:animEffect>
                                  </p:childTnLst>
                                </p:cTn>
                              </p:par>
                              <p:par>
                                <p:cTn id="32" presetID="9"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dissolve">
                                      <p:cBhvr>
                                        <p:cTn id="34" dur="1000"/>
                                        <p:tgtEl>
                                          <p:spTgt spid="16"/>
                                        </p:tgtEl>
                                      </p:cBhvr>
                                    </p:animEffect>
                                  </p:childTnLst>
                                </p:cTn>
                              </p:par>
                              <p:par>
                                <p:cTn id="35" presetID="9"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dissolve">
                                      <p:cBhvr>
                                        <p:cTn id="37" dur="1000"/>
                                        <p:tgtEl>
                                          <p:spTgt spid="17"/>
                                        </p:tgtEl>
                                      </p:cBhvr>
                                    </p:animEffect>
                                  </p:childTnLst>
                                </p:cTn>
                              </p:par>
                              <p:par>
                                <p:cTn id="38" presetID="9" presetClass="entr" presetSubtype="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dissolve">
                                      <p:cBhvr>
                                        <p:cTn id="40" dur="1000"/>
                                        <p:tgtEl>
                                          <p:spTgt spid="18"/>
                                        </p:tgtEl>
                                      </p:cBhvr>
                                    </p:animEffect>
                                  </p:childTnLst>
                                </p:cTn>
                              </p:par>
                              <p:par>
                                <p:cTn id="41" presetID="9" presetClass="entr" presetSubtype="0" fill="hold"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dissolve">
                                      <p:cBhvr>
                                        <p:cTn id="43" dur="1000"/>
                                        <p:tgtEl>
                                          <p:spTgt spid="19"/>
                                        </p:tgtEl>
                                      </p:cBhvr>
                                    </p:animEffect>
                                  </p:childTnLst>
                                </p:cTn>
                              </p:par>
                              <p:par>
                                <p:cTn id="44" presetID="9" presetClass="entr" presetSubtype="0" fill="hold"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dissolve">
                                      <p:cBhvr>
                                        <p:cTn id="46" dur="1000"/>
                                        <p:tgtEl>
                                          <p:spTgt spid="20"/>
                                        </p:tgtEl>
                                      </p:cBhvr>
                                    </p:animEffect>
                                  </p:childTnLst>
                                </p:cTn>
                              </p:par>
                              <p:par>
                                <p:cTn id="47" presetID="9"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dissolve">
                                      <p:cBhvr>
                                        <p:cTn id="49" dur="1000"/>
                                        <p:tgtEl>
                                          <p:spTgt spid="21"/>
                                        </p:tgtEl>
                                      </p:cBhvr>
                                    </p:animEffect>
                                  </p:childTnLst>
                                </p:cTn>
                              </p:par>
                              <p:par>
                                <p:cTn id="50" presetID="9" presetClass="entr" presetSubtype="0" fill="hold"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dissolve">
                                      <p:cBhvr>
                                        <p:cTn id="52" dur="1000"/>
                                        <p:tgtEl>
                                          <p:spTgt spid="22"/>
                                        </p:tgtEl>
                                      </p:cBhvr>
                                    </p:animEffect>
                                  </p:childTnLst>
                                </p:cTn>
                              </p:par>
                              <p:par>
                                <p:cTn id="53" presetID="9" presetClass="entr" presetSubtype="0" fill="hold"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dissolve">
                                      <p:cBhvr>
                                        <p:cTn id="55" dur="1000"/>
                                        <p:tgtEl>
                                          <p:spTgt spid="23"/>
                                        </p:tgtEl>
                                      </p:cBhvr>
                                    </p:animEffect>
                                  </p:childTnLst>
                                </p:cTn>
                              </p:par>
                              <p:par>
                                <p:cTn id="56" presetID="9"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1000"/>
                                        <p:tgtEl>
                                          <p:spTgt spid="24"/>
                                        </p:tgtEl>
                                      </p:cBhvr>
                                    </p:animEffect>
                                  </p:childTnLst>
                                </p:cTn>
                              </p:par>
                              <p:par>
                                <p:cTn id="59" presetID="9"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dissolve">
                                      <p:cBhvr>
                                        <p:cTn id="61" dur="1000"/>
                                        <p:tgtEl>
                                          <p:spTgt spid="25"/>
                                        </p:tgtEl>
                                      </p:cBhvr>
                                    </p:animEffect>
                                  </p:childTnLst>
                                </p:cTn>
                              </p:par>
                              <p:par>
                                <p:cTn id="62" presetID="9" presetClass="entr" presetSubtype="0" fill="hold"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dissolve">
                                      <p:cBhvr>
                                        <p:cTn id="64" dur="1000"/>
                                        <p:tgtEl>
                                          <p:spTgt spid="26"/>
                                        </p:tgtEl>
                                      </p:cBhvr>
                                    </p:animEffect>
                                  </p:childTnLst>
                                </p:cTn>
                              </p:par>
                              <p:par>
                                <p:cTn id="65" presetID="9" presetClass="entr" presetSubtype="0" fill="hold" nodeType="with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dissolve">
                                      <p:cBhvr>
                                        <p:cTn id="67" dur="1000"/>
                                        <p:tgtEl>
                                          <p:spTgt spid="27"/>
                                        </p:tgtEl>
                                      </p:cBhvr>
                                    </p:animEffect>
                                  </p:childTnLst>
                                </p:cTn>
                              </p:par>
                              <p:par>
                                <p:cTn id="68" presetID="9"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dissolve">
                                      <p:cBhvr>
                                        <p:cTn id="70" dur="1000"/>
                                        <p:tgtEl>
                                          <p:spTgt spid="28"/>
                                        </p:tgtEl>
                                      </p:cBhvr>
                                    </p:animEffect>
                                  </p:childTnLst>
                                </p:cTn>
                              </p:par>
                              <p:par>
                                <p:cTn id="71" presetID="9" presetClass="entr" presetSubtype="0" fill="hold"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dissolve">
                                      <p:cBhvr>
                                        <p:cTn id="73" dur="1000"/>
                                        <p:tgtEl>
                                          <p:spTgt spid="29"/>
                                        </p:tgtEl>
                                      </p:cBhvr>
                                    </p:animEffect>
                                  </p:childTnLst>
                                </p:cTn>
                              </p:par>
                              <p:par>
                                <p:cTn id="74" presetID="9" presetClass="entr" presetSubtype="0" fill="hold"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dissolve">
                                      <p:cBhvr>
                                        <p:cTn id="76"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Apertura </a:t>
            </a:r>
            <a:r>
              <a:rPr lang="es-CO" sz="1600" dirty="0">
                <a:cs typeface="Arial"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grpSp>
        <p:nvGrpSpPr>
          <p:cNvPr id="3" name="2 Grupo"/>
          <p:cNvGrpSpPr/>
          <p:nvPr/>
        </p:nvGrpSpPr>
        <p:grpSpPr>
          <a:xfrm>
            <a:off x="1862139" y="2591606"/>
            <a:ext cx="8467725" cy="2886075"/>
            <a:chOff x="338138" y="2591605"/>
            <a:chExt cx="8467725" cy="2886075"/>
          </a:xfrm>
        </p:grpSpPr>
        <p:pic>
          <p:nvPicPr>
            <p:cNvPr id="31" name="Picture 4"/>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contrast="-52000"/>
                      </a14:imgEffect>
                    </a14:imgLayer>
                  </a14:imgProps>
                </a:ext>
              </a:extLst>
            </a:blip>
            <a:srcRect/>
            <a:stretch>
              <a:fillRect/>
            </a:stretch>
          </p:blipFill>
          <p:spPr bwMode="auto">
            <a:xfrm>
              <a:off x="338138" y="2591605"/>
              <a:ext cx="8467725" cy="2886075"/>
            </a:xfrm>
            <a:prstGeom prst="rect">
              <a:avLst/>
            </a:prstGeom>
            <a:noFill/>
            <a:ln w="9525">
              <a:noFill/>
              <a:miter lim="800000"/>
              <a:headEnd/>
              <a:tailEnd/>
            </a:ln>
          </p:spPr>
        </p:pic>
        <p:sp>
          <p:nvSpPr>
            <p:cNvPr id="2" name="1 Rectángulo"/>
            <p:cNvSpPr/>
            <p:nvPr/>
          </p:nvSpPr>
          <p:spPr>
            <a:xfrm>
              <a:off x="782320" y="2936240"/>
              <a:ext cx="1341120" cy="467360"/>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s-CO"/>
            </a:p>
          </p:txBody>
        </p:sp>
      </p:grpSp>
      <p:sp>
        <p:nvSpPr>
          <p:cNvPr id="4" name="Marcador de número de diapositiva 3">
            <a:extLst>
              <a:ext uri="{FF2B5EF4-FFF2-40B4-BE49-F238E27FC236}">
                <a16:creationId xmlns:a16="http://schemas.microsoft.com/office/drawing/2014/main" id="{A6D0FD1F-0DFD-42B3-B30F-35BC5EDD96E0}"/>
              </a:ext>
            </a:extLst>
          </p:cNvPr>
          <p:cNvSpPr>
            <a:spLocks noGrp="1"/>
          </p:cNvSpPr>
          <p:nvPr>
            <p:ph type="sldNum" sz="quarter" idx="7"/>
          </p:nvPr>
        </p:nvSpPr>
        <p:spPr/>
        <p:txBody>
          <a:bodyPr/>
          <a:lstStyle/>
          <a:p>
            <a:pPr marL="38100">
              <a:lnSpc>
                <a:spcPts val="1430"/>
              </a:lnSpc>
            </a:pPr>
            <a:fld id="{81D60167-4931-47E6-BA6A-407CBD079E47}" type="slidenum">
              <a:rPr lang="es-CO" spc="-5" smtClean="0"/>
              <a:t>38</a:t>
            </a:fld>
            <a:endParaRPr lang="es-CO" spc="-5" dirty="0"/>
          </a:p>
        </p:txBody>
      </p:sp>
    </p:spTree>
    <p:extLst>
      <p:ext uri="{BB962C8B-B14F-4D97-AF65-F5344CB8AC3E}">
        <p14:creationId xmlns:p14="http://schemas.microsoft.com/office/powerpoint/2010/main" val="31640180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la </a:t>
            </a:r>
            <a:r>
              <a:rPr lang="es-CO" sz="1600" dirty="0">
                <a:solidFill>
                  <a:schemeClr val="accent2"/>
                </a:solidFill>
                <a:cs typeface="Times New Roman" pitchFamily="18" charset="0"/>
              </a:rPr>
              <a:t>Apertura </a:t>
            </a:r>
            <a:r>
              <a:rPr lang="es-CO" sz="1600" dirty="0">
                <a:cs typeface="Arial"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graphicFrame>
        <p:nvGraphicFramePr>
          <p:cNvPr id="7" name="Group 156"/>
          <p:cNvGraphicFramePr>
            <a:graphicFrameLocks noGrp="1"/>
          </p:cNvGraphicFramePr>
          <p:nvPr/>
        </p:nvGraphicFramePr>
        <p:xfrm>
          <a:off x="3379913" y="3317160"/>
          <a:ext cx="1173838" cy="1064841"/>
        </p:xfrm>
        <a:graphic>
          <a:graphicData uri="http://schemas.openxmlformats.org/drawingml/2006/table">
            <a:tbl>
              <a:tblPr>
                <a:tableStyleId>{3C2FFA5D-87B4-456A-9821-1D502468CF0F}</a:tableStyleId>
              </a:tblPr>
              <a:tblGrid>
                <a:gridCol w="391602">
                  <a:extLst>
                    <a:ext uri="{9D8B030D-6E8A-4147-A177-3AD203B41FA5}">
                      <a16:colId xmlns:a16="http://schemas.microsoft.com/office/drawing/2014/main" val="20000"/>
                    </a:ext>
                  </a:extLst>
                </a:gridCol>
                <a:gridCol w="390634">
                  <a:extLst>
                    <a:ext uri="{9D8B030D-6E8A-4147-A177-3AD203B41FA5}">
                      <a16:colId xmlns:a16="http://schemas.microsoft.com/office/drawing/2014/main" val="20001"/>
                    </a:ext>
                  </a:extLst>
                </a:gridCol>
                <a:gridCol w="391602">
                  <a:extLst>
                    <a:ext uri="{9D8B030D-6E8A-4147-A177-3AD203B41FA5}">
                      <a16:colId xmlns:a16="http://schemas.microsoft.com/office/drawing/2014/main" val="20002"/>
                    </a:ext>
                  </a:extLst>
                </a:gridCol>
              </a:tblGrid>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5494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8" name="7 Tabla"/>
          <p:cNvGraphicFramePr>
            <a:graphicFrameLocks noGrp="1"/>
          </p:cNvGraphicFramePr>
          <p:nvPr/>
        </p:nvGraphicFramePr>
        <p:xfrm>
          <a:off x="5134060" y="2543299"/>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9" name="8 Rectángulo"/>
          <p:cNvSpPr/>
          <p:nvPr/>
        </p:nvSpPr>
        <p:spPr>
          <a:xfrm>
            <a:off x="4655965" y="3813954"/>
            <a:ext cx="348172" cy="584775"/>
          </a:xfrm>
          <a:prstGeom prst="rect">
            <a:avLst/>
          </a:prstGeom>
        </p:spPr>
        <p:txBody>
          <a:bodyPr wrap="none">
            <a:spAutoFit/>
          </a:bodyPr>
          <a:lstStyle/>
          <a:p>
            <a:pPr>
              <a:buNone/>
            </a:pPr>
            <a:r>
              <a:rPr lang="es-CO" sz="3200" dirty="0">
                <a:cs typeface="Times New Roman" pitchFamily="18" charset="0"/>
                <a:sym typeface="Symbol"/>
              </a:rPr>
              <a:t></a:t>
            </a:r>
            <a:endParaRPr lang="es-CO" sz="3200" dirty="0"/>
          </a:p>
        </p:txBody>
      </p:sp>
      <p:sp>
        <p:nvSpPr>
          <p:cNvPr id="2" name="Marcador de número de diapositiva 1">
            <a:extLst>
              <a:ext uri="{FF2B5EF4-FFF2-40B4-BE49-F238E27FC236}">
                <a16:creationId xmlns:a16="http://schemas.microsoft.com/office/drawing/2014/main" id="{1142EF22-0A0E-4941-B293-ABC10040159F}"/>
              </a:ext>
            </a:extLst>
          </p:cNvPr>
          <p:cNvSpPr>
            <a:spLocks noGrp="1"/>
          </p:cNvSpPr>
          <p:nvPr>
            <p:ph type="sldNum" sz="quarter" idx="7"/>
          </p:nvPr>
        </p:nvSpPr>
        <p:spPr/>
        <p:txBody>
          <a:bodyPr/>
          <a:lstStyle/>
          <a:p>
            <a:pPr marL="38100">
              <a:lnSpc>
                <a:spcPts val="1430"/>
              </a:lnSpc>
            </a:pPr>
            <a:fld id="{81D60167-4931-47E6-BA6A-407CBD079E47}" type="slidenum">
              <a:rPr lang="es-CO" spc="-5" smtClean="0"/>
              <a:t>39</a:t>
            </a:fld>
            <a:endParaRPr lang="es-CO" spc="-5" dirty="0"/>
          </a:p>
        </p:txBody>
      </p:sp>
    </p:spTree>
    <p:extLst>
      <p:ext uri="{BB962C8B-B14F-4D97-AF65-F5344CB8AC3E}">
        <p14:creationId xmlns:p14="http://schemas.microsoft.com/office/powerpoint/2010/main" val="50642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A1238A17-C237-406A-984F-07166B7CA926}"/>
              </a:ext>
            </a:extLst>
          </p:cNvPr>
          <p:cNvSpPr txBox="1"/>
          <p:nvPr/>
        </p:nvSpPr>
        <p:spPr>
          <a:xfrm>
            <a:off x="751840" y="152400"/>
            <a:ext cx="11353800" cy="532453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40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METODOLOGÍA ENSEÑANZA – APRENDIZAJE</a:t>
            </a:r>
            <a:endParaRPr kumimoji="0" lang="es-CO"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CO"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CO" sz="3600" b="1" i="0" u="sng"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Hibrida</a:t>
            </a:r>
            <a:r>
              <a:rPr kumimoji="0" lang="es-CO" sz="36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a:t>
            </a:r>
            <a:r>
              <a:rPr kumimoji="0" lang="es-CO"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rPr>
              <a:t> Sesiones Presenciales y Remotas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2800" b="1"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Ancizar Sans Black"/>
              <a:ea typeface="+mn-ea"/>
              <a:cs typeface="Times New Roman" panose="02020603050405020304" pitchFamily="18" charset="0"/>
            </a:endParaRPr>
          </a:p>
        </p:txBody>
      </p:sp>
      <p:sp>
        <p:nvSpPr>
          <p:cNvPr id="8" name="Marcador de número de diapositiva 3">
            <a:extLst>
              <a:ext uri="{FF2B5EF4-FFF2-40B4-BE49-F238E27FC236}">
                <a16:creationId xmlns:a16="http://schemas.microsoft.com/office/drawing/2014/main" id="{DB3FAE8A-9363-4419-950C-212A354AA319}"/>
              </a:ext>
            </a:extLst>
          </p:cNvPr>
          <p:cNvSpPr>
            <a:spLocks noGrp="1"/>
          </p:cNvSpPr>
          <p:nvPr>
            <p:ph type="sldNum" sz="quarter" idx="7"/>
          </p:nvPr>
        </p:nvSpPr>
        <p:spPr>
          <a:xfrm>
            <a:off x="6428740" y="6600380"/>
            <a:ext cx="256540" cy="182038"/>
          </a:xfrm>
        </p:spPr>
        <p:txBody>
          <a:bodyPr/>
          <a:lstStyle/>
          <a:p>
            <a:pPr marL="38100" marR="0" lvl="0" indent="0" algn="ctr"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ctr" defTabSz="914400" rtl="0" eaLnBrk="1" fontAlgn="auto" latinLnBrk="0" hangingPunct="1">
                <a:lnSpc>
                  <a:spcPts val="1430"/>
                </a:lnSpc>
                <a:spcBef>
                  <a:spcPts val="0"/>
                </a:spcBef>
                <a:spcAft>
                  <a:spcPts val="0"/>
                </a:spcAft>
                <a:buClrTx/>
                <a:buSzTx/>
                <a:buFontTx/>
                <a:buNone/>
                <a:tabLst/>
                <a:defRPr/>
              </a:pPr>
              <a:t>4</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spTree>
    <p:extLst>
      <p:ext uri="{BB962C8B-B14F-4D97-AF65-F5344CB8AC3E}">
        <p14:creationId xmlns:p14="http://schemas.microsoft.com/office/powerpoint/2010/main" val="40240903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Ejercicio de la </a:t>
            </a:r>
            <a:r>
              <a:rPr lang="es-CO" sz="1600" dirty="0">
                <a:solidFill>
                  <a:schemeClr val="accent2"/>
                </a:solidFill>
                <a:cs typeface="Times New Roman" pitchFamily="18" charset="0"/>
              </a:rPr>
              <a:t>Apertura </a:t>
            </a:r>
            <a:r>
              <a:rPr lang="es-CO" sz="1600" dirty="0">
                <a:cs typeface="Arial"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graphicFrame>
        <p:nvGraphicFramePr>
          <p:cNvPr id="10" name="9 Tabla"/>
          <p:cNvGraphicFramePr>
            <a:graphicFrameLocks noGrp="1"/>
          </p:cNvGraphicFramePr>
          <p:nvPr/>
        </p:nvGraphicFramePr>
        <p:xfrm>
          <a:off x="2236526" y="2213561"/>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accent2"/>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graphicFrame>
        <p:nvGraphicFramePr>
          <p:cNvPr id="11" name="10 Tabla"/>
          <p:cNvGraphicFramePr>
            <a:graphicFrameLocks noGrp="1"/>
          </p:cNvGraphicFramePr>
          <p:nvPr/>
        </p:nvGraphicFramePr>
        <p:xfrm>
          <a:off x="6390858" y="2213561"/>
          <a:ext cx="3503220" cy="2926080"/>
        </p:xfrm>
        <a:graphic>
          <a:graphicData uri="http://schemas.openxmlformats.org/drawingml/2006/table">
            <a:tbl>
              <a:tblPr firstRow="1" bandRow="1">
                <a:tableStyleId>{5C22544A-7EE6-4342-B048-85BDC9FD1C3A}</a:tableStyleId>
              </a:tblPr>
              <a:tblGrid>
                <a:gridCol w="350322">
                  <a:extLst>
                    <a:ext uri="{9D8B030D-6E8A-4147-A177-3AD203B41FA5}">
                      <a16:colId xmlns:a16="http://schemas.microsoft.com/office/drawing/2014/main" val="20000"/>
                    </a:ext>
                  </a:extLst>
                </a:gridCol>
                <a:gridCol w="350322">
                  <a:extLst>
                    <a:ext uri="{9D8B030D-6E8A-4147-A177-3AD203B41FA5}">
                      <a16:colId xmlns:a16="http://schemas.microsoft.com/office/drawing/2014/main" val="20001"/>
                    </a:ext>
                  </a:extLst>
                </a:gridCol>
                <a:gridCol w="350322">
                  <a:extLst>
                    <a:ext uri="{9D8B030D-6E8A-4147-A177-3AD203B41FA5}">
                      <a16:colId xmlns:a16="http://schemas.microsoft.com/office/drawing/2014/main" val="20002"/>
                    </a:ext>
                  </a:extLst>
                </a:gridCol>
                <a:gridCol w="350322">
                  <a:extLst>
                    <a:ext uri="{9D8B030D-6E8A-4147-A177-3AD203B41FA5}">
                      <a16:colId xmlns:a16="http://schemas.microsoft.com/office/drawing/2014/main" val="20003"/>
                    </a:ext>
                  </a:extLst>
                </a:gridCol>
                <a:gridCol w="350322">
                  <a:extLst>
                    <a:ext uri="{9D8B030D-6E8A-4147-A177-3AD203B41FA5}">
                      <a16:colId xmlns:a16="http://schemas.microsoft.com/office/drawing/2014/main" val="20004"/>
                    </a:ext>
                  </a:extLst>
                </a:gridCol>
                <a:gridCol w="350322">
                  <a:extLst>
                    <a:ext uri="{9D8B030D-6E8A-4147-A177-3AD203B41FA5}">
                      <a16:colId xmlns:a16="http://schemas.microsoft.com/office/drawing/2014/main" val="20005"/>
                    </a:ext>
                  </a:extLst>
                </a:gridCol>
                <a:gridCol w="350322">
                  <a:extLst>
                    <a:ext uri="{9D8B030D-6E8A-4147-A177-3AD203B41FA5}">
                      <a16:colId xmlns:a16="http://schemas.microsoft.com/office/drawing/2014/main" val="20006"/>
                    </a:ext>
                  </a:extLst>
                </a:gridCol>
                <a:gridCol w="350322">
                  <a:extLst>
                    <a:ext uri="{9D8B030D-6E8A-4147-A177-3AD203B41FA5}">
                      <a16:colId xmlns:a16="http://schemas.microsoft.com/office/drawing/2014/main" val="20007"/>
                    </a:ext>
                  </a:extLst>
                </a:gridCol>
                <a:gridCol w="350322">
                  <a:extLst>
                    <a:ext uri="{9D8B030D-6E8A-4147-A177-3AD203B41FA5}">
                      <a16:colId xmlns:a16="http://schemas.microsoft.com/office/drawing/2014/main" val="20008"/>
                    </a:ext>
                  </a:extLst>
                </a:gridCol>
                <a:gridCol w="350322">
                  <a:extLst>
                    <a:ext uri="{9D8B030D-6E8A-4147-A177-3AD203B41FA5}">
                      <a16:colId xmlns:a16="http://schemas.microsoft.com/office/drawing/2014/main" val="20009"/>
                    </a:ext>
                  </a:extLst>
                </a:gridCol>
              </a:tblGrid>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4"/>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5"/>
                  </a:ext>
                </a:extLst>
              </a:tr>
              <a:tr h="331373">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tx2">
                        <a:lumMod val="40000"/>
                        <a:lumOff val="60000"/>
                      </a:schemeClr>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6"/>
                  </a:ext>
                </a:extLst>
              </a:tr>
              <a:tr h="331373">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CO" dirty="0"/>
                    </a:p>
                  </a:txBody>
                  <a:tcP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7"/>
                  </a:ext>
                </a:extLst>
              </a:tr>
            </a:tbl>
          </a:graphicData>
        </a:graphic>
      </p:graphicFrame>
      <p:sp>
        <p:nvSpPr>
          <p:cNvPr id="12" name="11 CuadroTexto"/>
          <p:cNvSpPr txBox="1"/>
          <p:nvPr/>
        </p:nvSpPr>
        <p:spPr>
          <a:xfrm>
            <a:off x="2821328" y="5167842"/>
            <a:ext cx="2094676" cy="276999"/>
          </a:xfrm>
          <a:prstGeom prst="rect">
            <a:avLst/>
          </a:prstGeom>
          <a:noFill/>
        </p:spPr>
        <p:txBody>
          <a:bodyPr wrap="none" rtlCol="0">
            <a:spAutoFit/>
          </a:bodyPr>
          <a:lstStyle/>
          <a:p>
            <a:pPr>
              <a:buNone/>
            </a:pPr>
            <a:r>
              <a:rPr lang="es-CO" sz="1200" b="1" dirty="0">
                <a:solidFill>
                  <a:schemeClr val="accent2"/>
                </a:solidFill>
              </a:rPr>
              <a:t>Resultado de la Erosión Inicial</a:t>
            </a:r>
          </a:p>
        </p:txBody>
      </p:sp>
      <p:sp>
        <p:nvSpPr>
          <p:cNvPr id="13" name="12 CuadroTexto"/>
          <p:cNvSpPr txBox="1"/>
          <p:nvPr/>
        </p:nvSpPr>
        <p:spPr>
          <a:xfrm>
            <a:off x="7269566" y="5175963"/>
            <a:ext cx="1772537" cy="276999"/>
          </a:xfrm>
          <a:prstGeom prst="rect">
            <a:avLst/>
          </a:prstGeom>
          <a:noFill/>
        </p:spPr>
        <p:txBody>
          <a:bodyPr wrap="none" rtlCol="0">
            <a:spAutoFit/>
          </a:bodyPr>
          <a:lstStyle/>
          <a:p>
            <a:pPr>
              <a:buNone/>
            </a:pPr>
            <a:r>
              <a:rPr lang="es-CO" sz="1200" b="1" dirty="0">
                <a:solidFill>
                  <a:schemeClr val="accent2"/>
                </a:solidFill>
              </a:rPr>
              <a:t>Resultado de la Apertura</a:t>
            </a:r>
          </a:p>
        </p:txBody>
      </p:sp>
      <p:sp>
        <p:nvSpPr>
          <p:cNvPr id="2" name="Marcador de número de diapositiva 1">
            <a:extLst>
              <a:ext uri="{FF2B5EF4-FFF2-40B4-BE49-F238E27FC236}">
                <a16:creationId xmlns:a16="http://schemas.microsoft.com/office/drawing/2014/main" id="{45B12CE5-203B-4F16-978A-7E7C7A59D47A}"/>
              </a:ext>
            </a:extLst>
          </p:cNvPr>
          <p:cNvSpPr>
            <a:spLocks noGrp="1"/>
          </p:cNvSpPr>
          <p:nvPr>
            <p:ph type="sldNum" sz="quarter" idx="7"/>
          </p:nvPr>
        </p:nvSpPr>
        <p:spPr/>
        <p:txBody>
          <a:bodyPr/>
          <a:lstStyle/>
          <a:p>
            <a:pPr marL="38100">
              <a:lnSpc>
                <a:spcPts val="1430"/>
              </a:lnSpc>
            </a:pPr>
            <a:fld id="{81D60167-4931-47E6-BA6A-407CBD079E47}" type="slidenum">
              <a:rPr lang="es-CO" spc="-5" smtClean="0"/>
              <a:t>40</a:t>
            </a:fld>
            <a:endParaRPr lang="es-CO" spc="-5" dirty="0"/>
          </a:p>
        </p:txBody>
      </p:sp>
    </p:spTree>
    <p:extLst>
      <p:ext uri="{BB962C8B-B14F-4D97-AF65-F5344CB8AC3E}">
        <p14:creationId xmlns:p14="http://schemas.microsoft.com/office/powerpoint/2010/main" val="31409931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Apertura</a:t>
            </a:r>
            <a:r>
              <a:rPr lang="es-CO" sz="1600" dirty="0">
                <a:cs typeface="Arial"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 apertura se ha realizado con una mascara en forma de disco, aunque no se menciona el tamaño de la misma.</a:t>
            </a: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7" name="6 CuadroTexto"/>
          <p:cNvSpPr txBox="1"/>
          <p:nvPr/>
        </p:nvSpPr>
        <p:spPr>
          <a:xfrm>
            <a:off x="4100242" y="4204461"/>
            <a:ext cx="1170833" cy="276999"/>
          </a:xfrm>
          <a:prstGeom prst="rect">
            <a:avLst/>
          </a:prstGeom>
          <a:noFill/>
        </p:spPr>
        <p:txBody>
          <a:bodyPr wrap="none" rtlCol="0">
            <a:spAutoFit/>
          </a:bodyPr>
          <a:lstStyle/>
          <a:p>
            <a:pPr>
              <a:buNone/>
            </a:pPr>
            <a:r>
              <a:rPr lang="es-CO" sz="1200" dirty="0">
                <a:solidFill>
                  <a:schemeClr val="accent2"/>
                </a:solidFill>
              </a:rPr>
              <a:t>Imagen Original</a:t>
            </a:r>
          </a:p>
        </p:txBody>
      </p:sp>
      <p:sp>
        <p:nvSpPr>
          <p:cNvPr id="8" name="7 CuadroTexto"/>
          <p:cNvSpPr txBox="1"/>
          <p:nvPr/>
        </p:nvSpPr>
        <p:spPr>
          <a:xfrm>
            <a:off x="6629413" y="4204461"/>
            <a:ext cx="739370" cy="276999"/>
          </a:xfrm>
          <a:prstGeom prst="rect">
            <a:avLst/>
          </a:prstGeom>
          <a:noFill/>
        </p:spPr>
        <p:txBody>
          <a:bodyPr wrap="none" rtlCol="0">
            <a:spAutoFit/>
          </a:bodyPr>
          <a:lstStyle/>
          <a:p>
            <a:pPr>
              <a:buNone/>
            </a:pPr>
            <a:r>
              <a:rPr lang="es-CO" sz="1200" dirty="0">
                <a:solidFill>
                  <a:schemeClr val="accent2"/>
                </a:solidFill>
              </a:rPr>
              <a:t>Apertura</a:t>
            </a:r>
          </a:p>
        </p:txBody>
      </p:sp>
      <p:pic>
        <p:nvPicPr>
          <p:cNvPr id="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9314" y="2093713"/>
            <a:ext cx="4295775"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D0E0B361-A57A-440E-BAFB-3A5455EE982B}"/>
              </a:ext>
            </a:extLst>
          </p:cNvPr>
          <p:cNvSpPr>
            <a:spLocks noGrp="1"/>
          </p:cNvSpPr>
          <p:nvPr>
            <p:ph type="sldNum" sz="quarter" idx="7"/>
          </p:nvPr>
        </p:nvSpPr>
        <p:spPr/>
        <p:txBody>
          <a:bodyPr/>
          <a:lstStyle/>
          <a:p>
            <a:pPr marL="38100">
              <a:lnSpc>
                <a:spcPts val="1430"/>
              </a:lnSpc>
            </a:pPr>
            <a:fld id="{81D60167-4931-47E6-BA6A-407CBD079E47}" type="slidenum">
              <a:rPr lang="es-CO" spc="-5" smtClean="0"/>
              <a:t>41</a:t>
            </a:fld>
            <a:endParaRPr lang="es-CO" spc="-5" dirty="0"/>
          </a:p>
        </p:txBody>
      </p:sp>
    </p:spTree>
    <p:extLst>
      <p:ext uri="{BB962C8B-B14F-4D97-AF65-F5344CB8AC3E}">
        <p14:creationId xmlns:p14="http://schemas.microsoft.com/office/powerpoint/2010/main" val="40659608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Apertura </a:t>
            </a:r>
            <a:r>
              <a:rPr lang="es-CO" sz="1600" dirty="0">
                <a:cs typeface="Arial"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8" y="2748235"/>
            <a:ext cx="2047875" cy="191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29785" y="2748235"/>
            <a:ext cx="208597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50232" y="2748234"/>
            <a:ext cx="2009775"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12 CuadroTexto"/>
          <p:cNvSpPr txBox="1"/>
          <p:nvPr/>
        </p:nvSpPr>
        <p:spPr>
          <a:xfrm>
            <a:off x="2309878" y="4830418"/>
            <a:ext cx="1170833" cy="276999"/>
          </a:xfrm>
          <a:prstGeom prst="rect">
            <a:avLst/>
          </a:prstGeom>
          <a:noFill/>
        </p:spPr>
        <p:txBody>
          <a:bodyPr wrap="none" rtlCol="0">
            <a:spAutoFit/>
          </a:bodyPr>
          <a:lstStyle/>
          <a:p>
            <a:pPr>
              <a:buNone/>
            </a:pPr>
            <a:r>
              <a:rPr lang="es-CO" sz="1200" dirty="0">
                <a:solidFill>
                  <a:schemeClr val="accent2"/>
                </a:solidFill>
              </a:rPr>
              <a:t>Imagen Original</a:t>
            </a:r>
          </a:p>
        </p:txBody>
      </p:sp>
      <p:sp>
        <p:nvSpPr>
          <p:cNvPr id="14" name="13 CuadroTexto"/>
          <p:cNvSpPr txBox="1"/>
          <p:nvPr/>
        </p:nvSpPr>
        <p:spPr>
          <a:xfrm>
            <a:off x="4982318" y="4830418"/>
            <a:ext cx="1466492" cy="276999"/>
          </a:xfrm>
          <a:prstGeom prst="rect">
            <a:avLst/>
          </a:prstGeom>
          <a:noFill/>
        </p:spPr>
        <p:txBody>
          <a:bodyPr wrap="none" rtlCol="0">
            <a:spAutoFit/>
          </a:bodyPr>
          <a:lstStyle/>
          <a:p>
            <a:pPr>
              <a:buNone/>
            </a:pPr>
            <a:r>
              <a:rPr lang="es-CO" sz="1200" dirty="0">
                <a:solidFill>
                  <a:schemeClr val="accent2"/>
                </a:solidFill>
              </a:rPr>
              <a:t>Imagen </a:t>
            </a:r>
            <a:r>
              <a:rPr lang="es-CO" sz="1200" dirty="0" err="1">
                <a:solidFill>
                  <a:schemeClr val="accent2"/>
                </a:solidFill>
              </a:rPr>
              <a:t>Umbralizada</a:t>
            </a:r>
            <a:endParaRPr lang="es-CO" sz="1200" dirty="0">
              <a:solidFill>
                <a:schemeClr val="accent2"/>
              </a:solidFill>
            </a:endParaRPr>
          </a:p>
        </p:txBody>
      </p:sp>
      <p:sp>
        <p:nvSpPr>
          <p:cNvPr id="15" name="14 CuadroTexto"/>
          <p:cNvSpPr txBox="1"/>
          <p:nvPr/>
        </p:nvSpPr>
        <p:spPr>
          <a:xfrm>
            <a:off x="8268633" y="4830418"/>
            <a:ext cx="739370" cy="276999"/>
          </a:xfrm>
          <a:prstGeom prst="rect">
            <a:avLst/>
          </a:prstGeom>
          <a:noFill/>
        </p:spPr>
        <p:txBody>
          <a:bodyPr wrap="none" rtlCol="0">
            <a:spAutoFit/>
          </a:bodyPr>
          <a:lstStyle/>
          <a:p>
            <a:pPr>
              <a:buNone/>
            </a:pPr>
            <a:r>
              <a:rPr lang="es-CO" sz="1200" dirty="0">
                <a:solidFill>
                  <a:schemeClr val="accent2"/>
                </a:solidFill>
              </a:rPr>
              <a:t>Apertura</a:t>
            </a:r>
          </a:p>
        </p:txBody>
      </p:sp>
      <p:sp>
        <p:nvSpPr>
          <p:cNvPr id="2" name="Marcador de número de diapositiva 1">
            <a:extLst>
              <a:ext uri="{FF2B5EF4-FFF2-40B4-BE49-F238E27FC236}">
                <a16:creationId xmlns:a16="http://schemas.microsoft.com/office/drawing/2014/main" id="{DF817B3C-E818-44C1-AB31-482F7821B84C}"/>
              </a:ext>
            </a:extLst>
          </p:cNvPr>
          <p:cNvSpPr>
            <a:spLocks noGrp="1"/>
          </p:cNvSpPr>
          <p:nvPr>
            <p:ph type="sldNum" sz="quarter" idx="7"/>
          </p:nvPr>
        </p:nvSpPr>
        <p:spPr/>
        <p:txBody>
          <a:bodyPr/>
          <a:lstStyle/>
          <a:p>
            <a:pPr marL="38100">
              <a:lnSpc>
                <a:spcPts val="1430"/>
              </a:lnSpc>
            </a:pPr>
            <a:fld id="{81D60167-4931-47E6-BA6A-407CBD079E47}" type="slidenum">
              <a:rPr lang="es-CO" spc="-5" smtClean="0"/>
              <a:t>42</a:t>
            </a:fld>
            <a:endParaRPr lang="es-CO" spc="-5" dirty="0"/>
          </a:p>
        </p:txBody>
      </p:sp>
    </p:spTree>
    <p:extLst>
      <p:ext uri="{BB962C8B-B14F-4D97-AF65-F5344CB8AC3E}">
        <p14:creationId xmlns:p14="http://schemas.microsoft.com/office/powerpoint/2010/main" val="4294135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16" name="15 CuadroTexto"/>
          <p:cNvSpPr txBox="1"/>
          <p:nvPr/>
        </p:nvSpPr>
        <p:spPr>
          <a:xfrm>
            <a:off x="2794657" y="2344000"/>
            <a:ext cx="707381" cy="461665"/>
          </a:xfrm>
          <a:prstGeom prst="rect">
            <a:avLst/>
          </a:prstGeom>
          <a:noFill/>
        </p:spPr>
        <p:txBody>
          <a:bodyPr wrap="square" rtlCol="0">
            <a:spAutoFit/>
          </a:bodyPr>
          <a:lstStyle/>
          <a:p>
            <a:pPr algn="ctr">
              <a:lnSpc>
                <a:spcPct val="100000"/>
              </a:lnSpc>
              <a:buNone/>
            </a:pPr>
            <a:r>
              <a:rPr lang="es-CO" sz="1200" dirty="0">
                <a:solidFill>
                  <a:schemeClr val="accent2"/>
                </a:solidFill>
              </a:rPr>
              <a:t>Imagen </a:t>
            </a:r>
          </a:p>
          <a:p>
            <a:pPr algn="ctr">
              <a:lnSpc>
                <a:spcPct val="100000"/>
              </a:lnSpc>
              <a:buNone/>
            </a:pPr>
            <a:r>
              <a:rPr lang="es-CO" sz="1200" dirty="0">
                <a:solidFill>
                  <a:schemeClr val="accent2"/>
                </a:solidFill>
              </a:rPr>
              <a:t>Original</a:t>
            </a:r>
          </a:p>
        </p:txBody>
      </p:sp>
      <p:sp>
        <p:nvSpPr>
          <p:cNvPr id="17" name="16 CuadroTexto"/>
          <p:cNvSpPr txBox="1"/>
          <p:nvPr/>
        </p:nvSpPr>
        <p:spPr>
          <a:xfrm>
            <a:off x="8468598" y="2344000"/>
            <a:ext cx="967636" cy="461665"/>
          </a:xfrm>
          <a:prstGeom prst="rect">
            <a:avLst/>
          </a:prstGeom>
          <a:noFill/>
        </p:spPr>
        <p:txBody>
          <a:bodyPr wrap="none" rtlCol="0">
            <a:spAutoFit/>
          </a:bodyPr>
          <a:lstStyle/>
          <a:p>
            <a:pPr algn="ctr">
              <a:lnSpc>
                <a:spcPct val="100000"/>
              </a:lnSpc>
              <a:buNone/>
            </a:pPr>
            <a:r>
              <a:rPr lang="es-CO" sz="1200" dirty="0">
                <a:solidFill>
                  <a:schemeClr val="accent2"/>
                </a:solidFill>
              </a:rPr>
              <a:t>Imagen </a:t>
            </a:r>
          </a:p>
          <a:p>
            <a:pPr algn="ctr">
              <a:lnSpc>
                <a:spcPct val="100000"/>
              </a:lnSpc>
              <a:buNone/>
            </a:pPr>
            <a:r>
              <a:rPr lang="es-CO" sz="1200" dirty="0" err="1">
                <a:solidFill>
                  <a:schemeClr val="accent2"/>
                </a:solidFill>
              </a:rPr>
              <a:t>Umbralizada</a:t>
            </a:r>
            <a:endParaRPr lang="es-CO" sz="1200" dirty="0">
              <a:solidFill>
                <a:schemeClr val="accent2"/>
              </a:solidFill>
            </a:endParaRPr>
          </a:p>
        </p:txBody>
      </p:sp>
      <p:sp>
        <p:nvSpPr>
          <p:cNvPr id="18" name="17 CuadroTexto"/>
          <p:cNvSpPr txBox="1"/>
          <p:nvPr/>
        </p:nvSpPr>
        <p:spPr>
          <a:xfrm>
            <a:off x="2756837" y="4904754"/>
            <a:ext cx="739591" cy="461665"/>
          </a:xfrm>
          <a:prstGeom prst="rect">
            <a:avLst/>
          </a:prstGeom>
          <a:noFill/>
        </p:spPr>
        <p:txBody>
          <a:bodyPr wrap="square" rtlCol="0">
            <a:spAutoFit/>
          </a:bodyPr>
          <a:lstStyle/>
          <a:p>
            <a:pPr algn="ctr">
              <a:lnSpc>
                <a:spcPct val="100000"/>
              </a:lnSpc>
              <a:buNone/>
            </a:pPr>
            <a:r>
              <a:rPr lang="es-CO" sz="1200" dirty="0">
                <a:solidFill>
                  <a:schemeClr val="accent2"/>
                </a:solidFill>
              </a:rPr>
              <a:t>Apertura</a:t>
            </a:r>
          </a:p>
          <a:p>
            <a:pPr algn="ctr">
              <a:lnSpc>
                <a:spcPct val="100000"/>
              </a:lnSpc>
              <a:buNone/>
            </a:pPr>
            <a:r>
              <a:rPr lang="es-CO" sz="1200" dirty="0">
                <a:solidFill>
                  <a:schemeClr val="accent2"/>
                </a:solidFill>
              </a:rPr>
              <a:t>7x7</a:t>
            </a:r>
          </a:p>
        </p:txBody>
      </p:sp>
      <p:pic>
        <p:nvPicPr>
          <p:cNvPr id="19"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96871" y="1492207"/>
            <a:ext cx="2059695" cy="2014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03366" y="1489071"/>
            <a:ext cx="2044506" cy="205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94410" y="3506333"/>
            <a:ext cx="2024915" cy="205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86503" y="3535915"/>
            <a:ext cx="2068398" cy="205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22 CuadroTexto"/>
          <p:cNvSpPr txBox="1"/>
          <p:nvPr/>
        </p:nvSpPr>
        <p:spPr>
          <a:xfrm>
            <a:off x="8401591" y="4904754"/>
            <a:ext cx="739370" cy="461665"/>
          </a:xfrm>
          <a:prstGeom prst="rect">
            <a:avLst/>
          </a:prstGeom>
          <a:noFill/>
        </p:spPr>
        <p:txBody>
          <a:bodyPr wrap="none" rtlCol="0">
            <a:spAutoFit/>
          </a:bodyPr>
          <a:lstStyle/>
          <a:p>
            <a:pPr algn="ctr">
              <a:lnSpc>
                <a:spcPct val="100000"/>
              </a:lnSpc>
              <a:buNone/>
            </a:pPr>
            <a:r>
              <a:rPr lang="es-CO" sz="1200" dirty="0">
                <a:solidFill>
                  <a:schemeClr val="accent2"/>
                </a:solidFill>
              </a:rPr>
              <a:t>Apertura</a:t>
            </a:r>
          </a:p>
          <a:p>
            <a:pPr algn="ctr">
              <a:lnSpc>
                <a:spcPct val="100000"/>
              </a:lnSpc>
              <a:buNone/>
            </a:pPr>
            <a:r>
              <a:rPr lang="es-CO" sz="1200" dirty="0">
                <a:solidFill>
                  <a:schemeClr val="accent2"/>
                </a:solidFill>
              </a:rPr>
              <a:t>11x11</a:t>
            </a:r>
          </a:p>
        </p:txBody>
      </p:sp>
      <p:sp>
        <p:nvSpPr>
          <p:cNvPr id="2" name="Marcador de número de diapositiva 1">
            <a:extLst>
              <a:ext uri="{FF2B5EF4-FFF2-40B4-BE49-F238E27FC236}">
                <a16:creationId xmlns:a16="http://schemas.microsoft.com/office/drawing/2014/main" id="{C73AB756-83E7-416C-85E4-FD8092E23E1D}"/>
              </a:ext>
            </a:extLst>
          </p:cNvPr>
          <p:cNvSpPr>
            <a:spLocks noGrp="1"/>
          </p:cNvSpPr>
          <p:nvPr>
            <p:ph type="sldNum" sz="quarter" idx="7"/>
          </p:nvPr>
        </p:nvSpPr>
        <p:spPr/>
        <p:txBody>
          <a:bodyPr/>
          <a:lstStyle/>
          <a:p>
            <a:pPr marL="38100">
              <a:lnSpc>
                <a:spcPts val="1430"/>
              </a:lnSpc>
            </a:pPr>
            <a:fld id="{81D60167-4931-47E6-BA6A-407CBD079E47}" type="slidenum">
              <a:rPr lang="es-CO" spc="-5" smtClean="0"/>
              <a:t>43</a:t>
            </a:fld>
            <a:endParaRPr lang="es-CO" spc="-5" dirty="0"/>
          </a:p>
        </p:txBody>
      </p:sp>
    </p:spTree>
    <p:extLst>
      <p:ext uri="{BB962C8B-B14F-4D97-AF65-F5344CB8AC3E}">
        <p14:creationId xmlns:p14="http://schemas.microsoft.com/office/powerpoint/2010/main" val="37016047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16" name="15 CuadroTexto"/>
          <p:cNvSpPr txBox="1"/>
          <p:nvPr/>
        </p:nvSpPr>
        <p:spPr>
          <a:xfrm>
            <a:off x="2790624" y="2344000"/>
            <a:ext cx="683520" cy="461665"/>
          </a:xfrm>
          <a:prstGeom prst="rect">
            <a:avLst/>
          </a:prstGeom>
          <a:noFill/>
        </p:spPr>
        <p:txBody>
          <a:bodyPr wrap="none" rtlCol="0">
            <a:spAutoFit/>
          </a:bodyPr>
          <a:lstStyle/>
          <a:p>
            <a:pPr algn="ctr">
              <a:lnSpc>
                <a:spcPct val="100000"/>
              </a:lnSpc>
              <a:buNone/>
            </a:pPr>
            <a:r>
              <a:rPr lang="es-CO" sz="1200" dirty="0">
                <a:solidFill>
                  <a:schemeClr val="accent2"/>
                </a:solidFill>
              </a:rPr>
              <a:t>Imagen </a:t>
            </a:r>
          </a:p>
          <a:p>
            <a:pPr algn="ctr">
              <a:lnSpc>
                <a:spcPct val="100000"/>
              </a:lnSpc>
              <a:buNone/>
            </a:pPr>
            <a:r>
              <a:rPr lang="es-CO" sz="1200" dirty="0">
                <a:solidFill>
                  <a:schemeClr val="accent2"/>
                </a:solidFill>
              </a:rPr>
              <a:t>Original</a:t>
            </a:r>
          </a:p>
        </p:txBody>
      </p:sp>
      <p:sp>
        <p:nvSpPr>
          <p:cNvPr id="17" name="16 CuadroTexto"/>
          <p:cNvSpPr txBox="1"/>
          <p:nvPr/>
        </p:nvSpPr>
        <p:spPr>
          <a:xfrm>
            <a:off x="8215263" y="2344000"/>
            <a:ext cx="1474313" cy="461665"/>
          </a:xfrm>
          <a:prstGeom prst="rect">
            <a:avLst/>
          </a:prstGeom>
          <a:noFill/>
        </p:spPr>
        <p:txBody>
          <a:bodyPr wrap="none" rtlCol="0">
            <a:spAutoFit/>
          </a:bodyPr>
          <a:lstStyle/>
          <a:p>
            <a:pPr algn="ctr">
              <a:lnSpc>
                <a:spcPct val="100000"/>
              </a:lnSpc>
              <a:buNone/>
            </a:pPr>
            <a:r>
              <a:rPr lang="es-CO" sz="1200" dirty="0">
                <a:solidFill>
                  <a:schemeClr val="accent2"/>
                </a:solidFill>
              </a:rPr>
              <a:t>Apertura</a:t>
            </a:r>
          </a:p>
          <a:p>
            <a:pPr algn="ctr">
              <a:lnSpc>
                <a:spcPct val="100000"/>
              </a:lnSpc>
              <a:buNone/>
            </a:pPr>
            <a:r>
              <a:rPr lang="es-CO" sz="1200" dirty="0">
                <a:solidFill>
                  <a:schemeClr val="accent2"/>
                </a:solidFill>
              </a:rPr>
              <a:t>Circular Diámetro 11</a:t>
            </a:r>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1690690"/>
            <a:ext cx="1959219" cy="38170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4885" y="1690689"/>
            <a:ext cx="1938889" cy="38192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13 CuadroTexto"/>
          <p:cNvSpPr txBox="1"/>
          <p:nvPr/>
        </p:nvSpPr>
        <p:spPr>
          <a:xfrm>
            <a:off x="8416042" y="4247605"/>
            <a:ext cx="1377557" cy="461665"/>
          </a:xfrm>
          <a:prstGeom prst="rect">
            <a:avLst/>
          </a:prstGeom>
          <a:noFill/>
        </p:spPr>
        <p:txBody>
          <a:bodyPr wrap="none" rtlCol="0">
            <a:spAutoFit/>
          </a:bodyPr>
          <a:lstStyle/>
          <a:p>
            <a:pPr algn="ctr">
              <a:lnSpc>
                <a:spcPct val="100000"/>
              </a:lnSpc>
              <a:buNone/>
            </a:pPr>
            <a:r>
              <a:rPr lang="es-CO" sz="1200" dirty="0">
                <a:solidFill>
                  <a:schemeClr val="accent2"/>
                </a:solidFill>
              </a:rPr>
              <a:t>Apertura</a:t>
            </a:r>
          </a:p>
          <a:p>
            <a:pPr algn="ctr">
              <a:lnSpc>
                <a:spcPct val="100000"/>
              </a:lnSpc>
              <a:buNone/>
            </a:pPr>
            <a:r>
              <a:rPr lang="es-CO" sz="1200" dirty="0">
                <a:solidFill>
                  <a:schemeClr val="accent2"/>
                </a:solidFill>
              </a:rPr>
              <a:t>Rectangular de 9x3</a:t>
            </a:r>
          </a:p>
        </p:txBody>
      </p:sp>
      <p:sp>
        <p:nvSpPr>
          <p:cNvPr id="2" name="Marcador de número de diapositiva 1">
            <a:extLst>
              <a:ext uri="{FF2B5EF4-FFF2-40B4-BE49-F238E27FC236}">
                <a16:creationId xmlns:a16="http://schemas.microsoft.com/office/drawing/2014/main" id="{16D8F909-ED2D-4E16-9541-3EE91F150E0B}"/>
              </a:ext>
            </a:extLst>
          </p:cNvPr>
          <p:cNvSpPr>
            <a:spLocks noGrp="1"/>
          </p:cNvSpPr>
          <p:nvPr>
            <p:ph type="sldNum" sz="quarter" idx="7"/>
          </p:nvPr>
        </p:nvSpPr>
        <p:spPr/>
        <p:txBody>
          <a:bodyPr/>
          <a:lstStyle/>
          <a:p>
            <a:pPr marL="38100">
              <a:lnSpc>
                <a:spcPts val="1430"/>
              </a:lnSpc>
            </a:pPr>
            <a:fld id="{81D60167-4931-47E6-BA6A-407CBD079E47}" type="slidenum">
              <a:rPr lang="es-CO" spc="-5" smtClean="0"/>
              <a:t>44</a:t>
            </a:fld>
            <a:endParaRPr lang="es-CO" spc="-5" dirty="0"/>
          </a:p>
        </p:txBody>
      </p:sp>
    </p:spTree>
    <p:extLst>
      <p:ext uri="{BB962C8B-B14F-4D97-AF65-F5344CB8AC3E}">
        <p14:creationId xmlns:p14="http://schemas.microsoft.com/office/powerpoint/2010/main" val="3098000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558800" lvl="1" indent="-285750" defTabSz="411163" eaLnBrk="0" hangingPunct="0">
              <a:buBlip>
                <a:blip r:embed="rId4"/>
              </a:buBlip>
              <a:tabLst>
                <a:tab pos="2239963" algn="l"/>
              </a:tabLst>
              <a:defRPr/>
            </a:pPr>
            <a:r>
              <a:rPr lang="es-CO" sz="1600" dirty="0">
                <a:cs typeface="Times New Roman" pitchFamily="18" charset="0"/>
              </a:rPr>
              <a:t>Extracción de objetos usando </a:t>
            </a:r>
            <a:r>
              <a:rPr lang="es-CO" sz="1600" dirty="0">
                <a:solidFill>
                  <a:schemeClr val="accent2"/>
                </a:solidFill>
                <a:cs typeface="Times New Roman" pitchFamily="18" charset="0"/>
              </a:rPr>
              <a:t>Apertura</a:t>
            </a: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p:txBody>
      </p:sp>
      <p:pic>
        <p:nvPicPr>
          <p:cNvPr id="2478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7" y="1715629"/>
            <a:ext cx="8043056" cy="183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78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19287" y="3669106"/>
            <a:ext cx="8043056" cy="1722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14 CuadroTexto"/>
          <p:cNvSpPr txBox="1"/>
          <p:nvPr/>
        </p:nvSpPr>
        <p:spPr>
          <a:xfrm>
            <a:off x="2619102" y="3453205"/>
            <a:ext cx="287258" cy="276999"/>
          </a:xfrm>
          <a:prstGeom prst="rect">
            <a:avLst/>
          </a:prstGeom>
          <a:noFill/>
        </p:spPr>
        <p:txBody>
          <a:bodyPr wrap="none" rtlCol="0">
            <a:spAutoFit/>
          </a:bodyPr>
          <a:lstStyle/>
          <a:p>
            <a:pPr algn="ctr">
              <a:lnSpc>
                <a:spcPct val="100000"/>
              </a:lnSpc>
              <a:buNone/>
            </a:pPr>
            <a:r>
              <a:rPr lang="es-CO" sz="1200" b="1" dirty="0">
                <a:solidFill>
                  <a:schemeClr val="accent2"/>
                </a:solidFill>
              </a:rPr>
              <a:t>A</a:t>
            </a:r>
          </a:p>
        </p:txBody>
      </p:sp>
      <p:sp>
        <p:nvSpPr>
          <p:cNvPr id="24" name="23 CuadroTexto"/>
          <p:cNvSpPr txBox="1"/>
          <p:nvPr/>
        </p:nvSpPr>
        <p:spPr>
          <a:xfrm>
            <a:off x="6720393" y="3453205"/>
            <a:ext cx="619079" cy="276999"/>
          </a:xfrm>
          <a:prstGeom prst="rect">
            <a:avLst/>
          </a:prstGeom>
          <a:noFill/>
        </p:spPr>
        <p:txBody>
          <a:bodyPr wrap="none" rtlCol="0">
            <a:spAutoFit/>
          </a:bodyPr>
          <a:lstStyle/>
          <a:p>
            <a:pPr algn="ctr">
              <a:lnSpc>
                <a:spcPct val="100000"/>
              </a:lnSpc>
              <a:buNone/>
            </a:pPr>
            <a:r>
              <a:rPr lang="es-CO" sz="1200" b="1" dirty="0">
                <a:solidFill>
                  <a:schemeClr val="accent2"/>
                </a:solidFill>
              </a:rPr>
              <a:t>A </a:t>
            </a:r>
            <a:r>
              <a:rPr lang="es-CO" sz="1200" b="1" dirty="0">
                <a:solidFill>
                  <a:schemeClr val="accent2"/>
                </a:solidFill>
                <a:sym typeface="Symbol"/>
              </a:rPr>
              <a:t> S1</a:t>
            </a:r>
            <a:r>
              <a:rPr lang="es-CO" sz="1200" b="1" dirty="0">
                <a:solidFill>
                  <a:schemeClr val="accent2"/>
                </a:solidFill>
              </a:rPr>
              <a:t> </a:t>
            </a:r>
          </a:p>
        </p:txBody>
      </p:sp>
      <p:sp>
        <p:nvSpPr>
          <p:cNvPr id="25" name="24 CuadroTexto"/>
          <p:cNvSpPr txBox="1"/>
          <p:nvPr/>
        </p:nvSpPr>
        <p:spPr>
          <a:xfrm>
            <a:off x="8637259" y="3440142"/>
            <a:ext cx="889987" cy="276999"/>
          </a:xfrm>
          <a:prstGeom prst="rect">
            <a:avLst/>
          </a:prstGeom>
          <a:noFill/>
        </p:spPr>
        <p:txBody>
          <a:bodyPr wrap="none" rtlCol="0">
            <a:spAutoFit/>
          </a:bodyPr>
          <a:lstStyle/>
          <a:p>
            <a:pPr algn="ctr">
              <a:lnSpc>
                <a:spcPct val="100000"/>
              </a:lnSpc>
              <a:buNone/>
            </a:pPr>
            <a:r>
              <a:rPr lang="es-CO" sz="1200" b="1" dirty="0">
                <a:solidFill>
                  <a:schemeClr val="accent2"/>
                </a:solidFill>
              </a:rPr>
              <a:t>A - (A </a:t>
            </a:r>
            <a:r>
              <a:rPr lang="es-CO" sz="1200" b="1" dirty="0">
                <a:solidFill>
                  <a:schemeClr val="accent2"/>
                </a:solidFill>
                <a:sym typeface="Symbol"/>
              </a:rPr>
              <a:t> S1</a:t>
            </a:r>
            <a:r>
              <a:rPr lang="es-CO" sz="1200" b="1" dirty="0">
                <a:solidFill>
                  <a:schemeClr val="accent2"/>
                </a:solidFill>
              </a:rPr>
              <a:t>)</a:t>
            </a:r>
          </a:p>
        </p:txBody>
      </p:sp>
      <p:sp>
        <p:nvSpPr>
          <p:cNvPr id="26" name="25 CuadroTexto"/>
          <p:cNvSpPr txBox="1"/>
          <p:nvPr/>
        </p:nvSpPr>
        <p:spPr>
          <a:xfrm>
            <a:off x="2269648" y="5292465"/>
            <a:ext cx="986167" cy="276999"/>
          </a:xfrm>
          <a:prstGeom prst="rect">
            <a:avLst/>
          </a:prstGeom>
          <a:noFill/>
        </p:spPr>
        <p:txBody>
          <a:bodyPr wrap="none" rtlCol="0">
            <a:spAutoFit/>
          </a:bodyPr>
          <a:lstStyle/>
          <a:p>
            <a:pPr algn="ctr">
              <a:lnSpc>
                <a:spcPct val="100000"/>
              </a:lnSpc>
              <a:buNone/>
            </a:pPr>
            <a:r>
              <a:rPr lang="es-CO" sz="1200" b="1" dirty="0">
                <a:solidFill>
                  <a:schemeClr val="accent2"/>
                </a:solidFill>
              </a:rPr>
              <a:t>(A </a:t>
            </a:r>
            <a:r>
              <a:rPr lang="es-CO" sz="1200" b="1" dirty="0">
                <a:solidFill>
                  <a:schemeClr val="accent2"/>
                </a:solidFill>
                <a:sym typeface="Symbol"/>
              </a:rPr>
              <a:t> S1</a:t>
            </a:r>
            <a:r>
              <a:rPr lang="es-CO" sz="1200" b="1" dirty="0">
                <a:solidFill>
                  <a:schemeClr val="accent2"/>
                </a:solidFill>
              </a:rPr>
              <a:t>) </a:t>
            </a:r>
            <a:r>
              <a:rPr lang="es-CO" sz="1200" b="1" dirty="0">
                <a:solidFill>
                  <a:schemeClr val="accent2"/>
                </a:solidFill>
                <a:sym typeface="Symbol"/>
              </a:rPr>
              <a:t> S2</a:t>
            </a:r>
            <a:endParaRPr lang="es-CO" sz="1200" b="1" dirty="0">
              <a:solidFill>
                <a:schemeClr val="accent2"/>
              </a:solidFill>
            </a:endParaRPr>
          </a:p>
        </p:txBody>
      </p:sp>
      <p:sp>
        <p:nvSpPr>
          <p:cNvPr id="27" name="26 CuadroTexto"/>
          <p:cNvSpPr txBox="1"/>
          <p:nvPr/>
        </p:nvSpPr>
        <p:spPr>
          <a:xfrm>
            <a:off x="4018507" y="5288834"/>
            <a:ext cx="1694695" cy="276999"/>
          </a:xfrm>
          <a:prstGeom prst="rect">
            <a:avLst/>
          </a:prstGeom>
          <a:noFill/>
        </p:spPr>
        <p:txBody>
          <a:bodyPr wrap="none" rtlCol="0">
            <a:spAutoFit/>
          </a:bodyPr>
          <a:lstStyle/>
          <a:p>
            <a:pPr algn="ctr">
              <a:lnSpc>
                <a:spcPct val="100000"/>
              </a:lnSpc>
              <a:buNone/>
            </a:pPr>
            <a:r>
              <a:rPr lang="es-CO" sz="1200" b="1" dirty="0">
                <a:solidFill>
                  <a:schemeClr val="accent2"/>
                </a:solidFill>
                <a:sym typeface="Symbol"/>
              </a:rPr>
              <a:t>(A  S1) - </a:t>
            </a:r>
            <a:r>
              <a:rPr lang="es-CO" sz="1200" b="1" dirty="0">
                <a:solidFill>
                  <a:schemeClr val="accent2"/>
                </a:solidFill>
              </a:rPr>
              <a:t>((A </a:t>
            </a:r>
            <a:r>
              <a:rPr lang="es-CO" sz="1200" b="1" dirty="0">
                <a:solidFill>
                  <a:schemeClr val="accent2"/>
                </a:solidFill>
                <a:sym typeface="Symbol"/>
              </a:rPr>
              <a:t> S1</a:t>
            </a:r>
            <a:r>
              <a:rPr lang="es-CO" sz="1200" b="1" dirty="0">
                <a:solidFill>
                  <a:schemeClr val="accent2"/>
                </a:solidFill>
              </a:rPr>
              <a:t>) </a:t>
            </a:r>
            <a:r>
              <a:rPr lang="es-CO" sz="1200" b="1" dirty="0">
                <a:solidFill>
                  <a:schemeClr val="accent2"/>
                </a:solidFill>
                <a:sym typeface="Symbol"/>
              </a:rPr>
              <a:t> S2)</a:t>
            </a:r>
            <a:endParaRPr lang="es-CO" sz="1200" b="1" dirty="0">
              <a:solidFill>
                <a:schemeClr val="accent2"/>
              </a:solidFill>
            </a:endParaRPr>
          </a:p>
        </p:txBody>
      </p:sp>
      <p:sp>
        <p:nvSpPr>
          <p:cNvPr id="29" name="28 CuadroTexto"/>
          <p:cNvSpPr txBox="1"/>
          <p:nvPr/>
        </p:nvSpPr>
        <p:spPr>
          <a:xfrm>
            <a:off x="6347628" y="5288833"/>
            <a:ext cx="1292340" cy="276999"/>
          </a:xfrm>
          <a:prstGeom prst="rect">
            <a:avLst/>
          </a:prstGeom>
          <a:noFill/>
        </p:spPr>
        <p:txBody>
          <a:bodyPr wrap="none" rtlCol="0">
            <a:spAutoFit/>
          </a:bodyPr>
          <a:lstStyle/>
          <a:p>
            <a:pPr algn="ctr">
              <a:lnSpc>
                <a:spcPct val="100000"/>
              </a:lnSpc>
              <a:buNone/>
            </a:pPr>
            <a:r>
              <a:rPr lang="es-CO" sz="1200" b="1" dirty="0">
                <a:solidFill>
                  <a:schemeClr val="accent2"/>
                </a:solidFill>
              </a:rPr>
              <a:t>(A - (A </a:t>
            </a:r>
            <a:r>
              <a:rPr lang="es-CO" sz="1200" b="1" dirty="0">
                <a:solidFill>
                  <a:schemeClr val="accent2"/>
                </a:solidFill>
                <a:sym typeface="Symbol"/>
              </a:rPr>
              <a:t> S1</a:t>
            </a:r>
            <a:r>
              <a:rPr lang="es-CO" sz="1200" b="1" dirty="0">
                <a:solidFill>
                  <a:schemeClr val="accent2"/>
                </a:solidFill>
              </a:rPr>
              <a:t>)) </a:t>
            </a:r>
            <a:r>
              <a:rPr lang="es-CO" sz="1200" b="1" dirty="0">
                <a:solidFill>
                  <a:schemeClr val="accent2"/>
                </a:solidFill>
                <a:sym typeface="Symbol"/>
              </a:rPr>
              <a:t> S2</a:t>
            </a:r>
            <a:endParaRPr lang="es-CO" sz="1200" b="1" dirty="0">
              <a:solidFill>
                <a:schemeClr val="accent2"/>
              </a:solidFill>
            </a:endParaRPr>
          </a:p>
        </p:txBody>
      </p:sp>
      <p:sp>
        <p:nvSpPr>
          <p:cNvPr id="30" name="29 CuadroTexto"/>
          <p:cNvSpPr txBox="1"/>
          <p:nvPr/>
        </p:nvSpPr>
        <p:spPr>
          <a:xfrm>
            <a:off x="7913505" y="5302734"/>
            <a:ext cx="2337499" cy="276999"/>
          </a:xfrm>
          <a:prstGeom prst="rect">
            <a:avLst/>
          </a:prstGeom>
          <a:noFill/>
        </p:spPr>
        <p:txBody>
          <a:bodyPr wrap="none" rtlCol="0">
            <a:spAutoFit/>
          </a:bodyPr>
          <a:lstStyle/>
          <a:p>
            <a:pPr algn="ctr">
              <a:lnSpc>
                <a:spcPct val="100000"/>
              </a:lnSpc>
              <a:buNone/>
            </a:pPr>
            <a:r>
              <a:rPr lang="es-CO" sz="1200" b="1" dirty="0">
                <a:solidFill>
                  <a:schemeClr val="accent2"/>
                </a:solidFill>
              </a:rPr>
              <a:t>(A - (A </a:t>
            </a:r>
            <a:r>
              <a:rPr lang="es-CO" sz="1200" b="1" dirty="0">
                <a:solidFill>
                  <a:schemeClr val="accent2"/>
                </a:solidFill>
                <a:sym typeface="Symbol"/>
              </a:rPr>
              <a:t> S1</a:t>
            </a:r>
            <a:r>
              <a:rPr lang="es-CO" sz="1200" b="1" dirty="0">
                <a:solidFill>
                  <a:schemeClr val="accent2"/>
                </a:solidFill>
              </a:rPr>
              <a:t>)) </a:t>
            </a:r>
            <a:r>
              <a:rPr lang="es-CO" sz="1200" b="1" dirty="0">
                <a:solidFill>
                  <a:schemeClr val="accent2"/>
                </a:solidFill>
                <a:sym typeface="Symbol"/>
              </a:rPr>
              <a:t>– (</a:t>
            </a:r>
            <a:r>
              <a:rPr lang="es-CO" sz="1200" b="1" dirty="0">
                <a:solidFill>
                  <a:schemeClr val="accent2"/>
                </a:solidFill>
              </a:rPr>
              <a:t>(A - (A </a:t>
            </a:r>
            <a:r>
              <a:rPr lang="es-CO" sz="1200" b="1" dirty="0">
                <a:solidFill>
                  <a:schemeClr val="accent2"/>
                </a:solidFill>
                <a:sym typeface="Symbol"/>
              </a:rPr>
              <a:t> S1</a:t>
            </a:r>
            <a:r>
              <a:rPr lang="es-CO" sz="1200" b="1" dirty="0">
                <a:solidFill>
                  <a:schemeClr val="accent2"/>
                </a:solidFill>
              </a:rPr>
              <a:t>)) </a:t>
            </a:r>
            <a:r>
              <a:rPr lang="es-CO" sz="1200" b="1" dirty="0">
                <a:solidFill>
                  <a:schemeClr val="accent2"/>
                </a:solidFill>
                <a:sym typeface="Symbol"/>
              </a:rPr>
              <a:t> S2)</a:t>
            </a:r>
            <a:endParaRPr lang="es-CO" sz="1200" b="1" dirty="0">
              <a:solidFill>
                <a:schemeClr val="accent2"/>
              </a:solidFill>
            </a:endParaRPr>
          </a:p>
        </p:txBody>
      </p:sp>
      <p:sp>
        <p:nvSpPr>
          <p:cNvPr id="2" name="Marcador de número de diapositiva 1">
            <a:extLst>
              <a:ext uri="{FF2B5EF4-FFF2-40B4-BE49-F238E27FC236}">
                <a16:creationId xmlns:a16="http://schemas.microsoft.com/office/drawing/2014/main" id="{EDE0CEB9-4600-4FCD-BDF1-19AF6475C92C}"/>
              </a:ext>
            </a:extLst>
          </p:cNvPr>
          <p:cNvSpPr>
            <a:spLocks noGrp="1"/>
          </p:cNvSpPr>
          <p:nvPr>
            <p:ph type="sldNum" sz="quarter" idx="7"/>
          </p:nvPr>
        </p:nvSpPr>
        <p:spPr/>
        <p:txBody>
          <a:bodyPr/>
          <a:lstStyle/>
          <a:p>
            <a:pPr marL="38100">
              <a:lnSpc>
                <a:spcPts val="1430"/>
              </a:lnSpc>
            </a:pPr>
            <a:fld id="{81D60167-4931-47E6-BA6A-407CBD079E47}" type="slidenum">
              <a:rPr lang="es-CO" spc="-5" smtClean="0"/>
              <a:t>45</a:t>
            </a:fld>
            <a:endParaRPr lang="es-CO" spc="-5" dirty="0"/>
          </a:p>
        </p:txBody>
      </p:sp>
    </p:spTree>
    <p:extLst>
      <p:ext uri="{BB962C8B-B14F-4D97-AF65-F5344CB8AC3E}">
        <p14:creationId xmlns:p14="http://schemas.microsoft.com/office/powerpoint/2010/main" val="2934769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8195" name="Rectangle 9"/>
          <p:cNvSpPr>
            <a:spLocks noChangeArrowheads="1"/>
          </p:cNvSpPr>
          <p:nvPr/>
        </p:nvSpPr>
        <p:spPr bwMode="auto">
          <a:xfrm>
            <a:off x="1919288" y="1173707"/>
            <a:ext cx="8291513" cy="5063581"/>
          </a:xfrm>
          <a:prstGeom prst="rect">
            <a:avLst/>
          </a:prstGeom>
          <a:noFill/>
          <a:ln w="9525">
            <a:noFill/>
            <a:miter lim="800000"/>
            <a:headEnd/>
            <a:tailEnd/>
          </a:ln>
        </p:spPr>
        <p:txBody>
          <a:bodyPr lIns="90000" tIns="46800" rIns="90000" bIns="46800"/>
          <a:lstStyle/>
          <a:p>
            <a:pPr marL="627063" lvl="2" indent="-271463" defTabSz="411163" eaLnBrk="0" hangingPunct="0">
              <a:tabLst>
                <a:tab pos="2239963" algn="l"/>
              </a:tabLst>
              <a:defRPr/>
            </a:pPr>
            <a:endParaRPr lang="es-CO" sz="1600" dirty="0">
              <a:solidFill>
                <a:srgbClr val="080808"/>
              </a:solidFill>
              <a:cs typeface="Times New Roman" pitchFamily="18" charset="0"/>
            </a:endParaRPr>
          </a:p>
        </p:txBody>
      </p:sp>
      <p:sp>
        <p:nvSpPr>
          <p:cNvPr id="9" name="8 Rectángulo redondeado"/>
          <p:cNvSpPr/>
          <p:nvPr/>
        </p:nvSpPr>
        <p:spPr>
          <a:xfrm>
            <a:off x="2854025" y="3708242"/>
            <a:ext cx="6096916"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a:t>
            </a:r>
          </a:p>
          <a:p>
            <a:pPr algn="ctr">
              <a:lnSpc>
                <a:spcPct val="100000"/>
              </a:lnSpc>
              <a:buNone/>
            </a:pPr>
            <a:r>
              <a:rPr lang="es-CO" sz="3200" cap="small" dirty="0"/>
              <a:t>Cierre</a:t>
            </a:r>
          </a:p>
        </p:txBody>
      </p:sp>
      <p:pic>
        <p:nvPicPr>
          <p:cNvPr id="241667" name="Picture 3"/>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320169"/>
            <a:ext cx="2660967" cy="2464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4FDA3520-B60C-434E-9D39-24854BE1858F}"/>
              </a:ext>
            </a:extLst>
          </p:cNvPr>
          <p:cNvSpPr>
            <a:spLocks noGrp="1"/>
          </p:cNvSpPr>
          <p:nvPr>
            <p:ph type="sldNum" sz="quarter" idx="7"/>
          </p:nvPr>
        </p:nvSpPr>
        <p:spPr/>
        <p:txBody>
          <a:bodyPr/>
          <a:lstStyle/>
          <a:p>
            <a:pPr marL="38100">
              <a:lnSpc>
                <a:spcPts val="1430"/>
              </a:lnSpc>
            </a:pPr>
            <a:fld id="{81D60167-4931-47E6-BA6A-407CBD079E47}" type="slidenum">
              <a:rPr lang="es-CO" spc="-5" smtClean="0"/>
              <a:t>46</a:t>
            </a:fld>
            <a:endParaRPr lang="es-CO" spc="-5" dirty="0"/>
          </a:p>
        </p:txBody>
      </p:sp>
    </p:spTree>
    <p:extLst>
      <p:ext uri="{BB962C8B-B14F-4D97-AF65-F5344CB8AC3E}">
        <p14:creationId xmlns:p14="http://schemas.microsoft.com/office/powerpoint/2010/main" val="3705575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El </a:t>
            </a:r>
            <a:r>
              <a:rPr lang="es-CO" sz="1600" dirty="0">
                <a:solidFill>
                  <a:schemeClr val="accent2"/>
                </a:solidFill>
                <a:cs typeface="Times New Roman" pitchFamily="18" charset="0"/>
              </a:rPr>
              <a:t>Cierre </a:t>
            </a:r>
            <a:r>
              <a:rPr lang="es-CO" sz="1600" dirty="0"/>
              <a:t>de un conjunto A por el elemento estructurante B, se define como</a:t>
            </a:r>
            <a:r>
              <a:rPr lang="es-CO" sz="1600" dirty="0">
                <a:cs typeface="Arial" charset="0"/>
              </a:rPr>
              <a:t>:</a:t>
            </a:r>
            <a:endParaRPr lang="es-PE" sz="1600" dirty="0">
              <a:cs typeface="Arial" charset="0"/>
            </a:endParaRPr>
          </a:p>
          <a:p>
            <a:pPr marL="558800" lvl="1" indent="-285750" defTabSz="411163" eaLnBrk="0" hangingPunct="0">
              <a:buBlip>
                <a:blip r:embed="rId6"/>
              </a:buBlip>
              <a:tabLst>
                <a:tab pos="2239963" algn="l"/>
              </a:tabLst>
              <a:defRPr/>
            </a:pPr>
            <a:endParaRPr lang="es-CO" sz="1600" b="1" dirty="0">
              <a:cs typeface="Times New Roman" pitchFamily="18" charset="0"/>
            </a:endParaRPr>
          </a:p>
          <a:p>
            <a:pPr marL="558800" lvl="1" indent="-285750" defTabSz="411163" eaLnBrk="0" hangingPunct="0">
              <a:buBlip>
                <a:blip r:embed="rId6"/>
              </a:buBlip>
              <a:tabLst>
                <a:tab pos="2239963" algn="l"/>
              </a:tabLst>
              <a:defRPr/>
            </a:pPr>
            <a:endParaRPr lang="es-CO" sz="1600" dirty="0">
              <a:cs typeface="Times New Roman" pitchFamily="18" charset="0"/>
            </a:endParaRPr>
          </a:p>
          <a:p>
            <a:pPr marL="558800" lvl="1" indent="-285750" defTabSz="411163" eaLnBrk="0" hangingPunct="0">
              <a:buBlip>
                <a:blip r:embed="rId6"/>
              </a:buBlip>
              <a:tabLst>
                <a:tab pos="2239963" algn="l"/>
              </a:tabLst>
              <a:defRPr/>
            </a:pPr>
            <a:r>
              <a:rPr lang="es-CO" sz="1600" dirty="0">
                <a:cs typeface="Times New Roman" pitchFamily="18" charset="0"/>
              </a:rPr>
              <a:t>La clausura también suaviza los contornos pero, a diferencia de la apertura, generalmente, fusiona las hendiduras finas y largas presentes en los objetos, elimina agujeros pequeños y rellena brechas en el contorno uniendo objetos cercanos.</a:t>
            </a:r>
          </a:p>
        </p:txBody>
      </p:sp>
      <p:graphicFrame>
        <p:nvGraphicFramePr>
          <p:cNvPr id="31" name="Object 5"/>
          <p:cNvGraphicFramePr>
            <a:graphicFrameLocks noChangeAspect="1"/>
          </p:cNvGraphicFramePr>
          <p:nvPr/>
        </p:nvGraphicFramePr>
        <p:xfrm>
          <a:off x="4850910" y="2143670"/>
          <a:ext cx="2103437" cy="355600"/>
        </p:xfrm>
        <a:graphic>
          <a:graphicData uri="http://schemas.openxmlformats.org/presentationml/2006/ole">
            <mc:AlternateContent xmlns:mc="http://schemas.openxmlformats.org/markup-compatibility/2006">
              <mc:Choice xmlns:v="urn:schemas-microsoft-com:vml" Requires="v">
                <p:oleObj spid="_x0000_s13330" name="Ecuación" r:id="rId7" imgW="1193760" imgH="203040" progId="Equation.3">
                  <p:embed/>
                </p:oleObj>
              </mc:Choice>
              <mc:Fallback>
                <p:oleObj name="Ecuación" r:id="rId7" imgW="1193760" imgH="203040" progId="Equation.3">
                  <p:embed/>
                  <p:pic>
                    <p:nvPicPr>
                      <p:cNvPr id="31"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50910" y="2143670"/>
                        <a:ext cx="2103437" cy="355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2" name="Group 156"/>
          <p:cNvGraphicFramePr>
            <a:graphicFrameLocks noGrp="1"/>
          </p:cNvGraphicFramePr>
          <p:nvPr/>
        </p:nvGraphicFramePr>
        <p:xfrm>
          <a:off x="2995736" y="3978310"/>
          <a:ext cx="2140963"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33" name="Group 156"/>
          <p:cNvGraphicFramePr>
            <a:graphicFrameLocks noGrp="1"/>
          </p:cNvGraphicFramePr>
          <p:nvPr/>
        </p:nvGraphicFramePr>
        <p:xfrm>
          <a:off x="3122614" y="4106709"/>
          <a:ext cx="1882770" cy="1049168"/>
        </p:xfrm>
        <a:graphic>
          <a:graphicData uri="http://schemas.openxmlformats.org/drawingml/2006/table">
            <a:tbl>
              <a:tblPr>
                <a:tableStyleId>{5940675A-B579-460E-94D1-54222C63F5DA}</a:tableStyleId>
              </a:tblPr>
              <a:tblGrid>
                <a:gridCol w="125518">
                  <a:extLst>
                    <a:ext uri="{9D8B030D-6E8A-4147-A177-3AD203B41FA5}">
                      <a16:colId xmlns:a16="http://schemas.microsoft.com/office/drawing/2014/main" val="20000"/>
                    </a:ext>
                  </a:extLst>
                </a:gridCol>
                <a:gridCol w="125518">
                  <a:extLst>
                    <a:ext uri="{9D8B030D-6E8A-4147-A177-3AD203B41FA5}">
                      <a16:colId xmlns:a16="http://schemas.microsoft.com/office/drawing/2014/main" val="20001"/>
                    </a:ext>
                  </a:extLst>
                </a:gridCol>
                <a:gridCol w="125518">
                  <a:extLst>
                    <a:ext uri="{9D8B030D-6E8A-4147-A177-3AD203B41FA5}">
                      <a16:colId xmlns:a16="http://schemas.microsoft.com/office/drawing/2014/main" val="20002"/>
                    </a:ext>
                  </a:extLst>
                </a:gridCol>
                <a:gridCol w="125518">
                  <a:extLst>
                    <a:ext uri="{9D8B030D-6E8A-4147-A177-3AD203B41FA5}">
                      <a16:colId xmlns:a16="http://schemas.microsoft.com/office/drawing/2014/main" val="20003"/>
                    </a:ext>
                  </a:extLst>
                </a:gridCol>
                <a:gridCol w="125518">
                  <a:extLst>
                    <a:ext uri="{9D8B030D-6E8A-4147-A177-3AD203B41FA5}">
                      <a16:colId xmlns:a16="http://schemas.microsoft.com/office/drawing/2014/main" val="20004"/>
                    </a:ext>
                  </a:extLst>
                </a:gridCol>
                <a:gridCol w="125518">
                  <a:extLst>
                    <a:ext uri="{9D8B030D-6E8A-4147-A177-3AD203B41FA5}">
                      <a16:colId xmlns:a16="http://schemas.microsoft.com/office/drawing/2014/main" val="20005"/>
                    </a:ext>
                  </a:extLst>
                </a:gridCol>
                <a:gridCol w="125518">
                  <a:extLst>
                    <a:ext uri="{9D8B030D-6E8A-4147-A177-3AD203B41FA5}">
                      <a16:colId xmlns:a16="http://schemas.microsoft.com/office/drawing/2014/main" val="20006"/>
                    </a:ext>
                  </a:extLst>
                </a:gridCol>
                <a:gridCol w="125518">
                  <a:extLst>
                    <a:ext uri="{9D8B030D-6E8A-4147-A177-3AD203B41FA5}">
                      <a16:colId xmlns:a16="http://schemas.microsoft.com/office/drawing/2014/main" val="20007"/>
                    </a:ext>
                  </a:extLst>
                </a:gridCol>
                <a:gridCol w="125518">
                  <a:extLst>
                    <a:ext uri="{9D8B030D-6E8A-4147-A177-3AD203B41FA5}">
                      <a16:colId xmlns:a16="http://schemas.microsoft.com/office/drawing/2014/main" val="20008"/>
                    </a:ext>
                  </a:extLst>
                </a:gridCol>
                <a:gridCol w="125518">
                  <a:extLst>
                    <a:ext uri="{9D8B030D-6E8A-4147-A177-3AD203B41FA5}">
                      <a16:colId xmlns:a16="http://schemas.microsoft.com/office/drawing/2014/main" val="20009"/>
                    </a:ext>
                  </a:extLst>
                </a:gridCol>
                <a:gridCol w="125518">
                  <a:extLst>
                    <a:ext uri="{9D8B030D-6E8A-4147-A177-3AD203B41FA5}">
                      <a16:colId xmlns:a16="http://schemas.microsoft.com/office/drawing/2014/main" val="20010"/>
                    </a:ext>
                  </a:extLst>
                </a:gridCol>
                <a:gridCol w="125518">
                  <a:extLst>
                    <a:ext uri="{9D8B030D-6E8A-4147-A177-3AD203B41FA5}">
                      <a16:colId xmlns:a16="http://schemas.microsoft.com/office/drawing/2014/main" val="20011"/>
                    </a:ext>
                  </a:extLst>
                </a:gridCol>
                <a:gridCol w="125518">
                  <a:extLst>
                    <a:ext uri="{9D8B030D-6E8A-4147-A177-3AD203B41FA5}">
                      <a16:colId xmlns:a16="http://schemas.microsoft.com/office/drawing/2014/main" val="20012"/>
                    </a:ext>
                  </a:extLst>
                </a:gridCol>
                <a:gridCol w="125518">
                  <a:extLst>
                    <a:ext uri="{9D8B030D-6E8A-4147-A177-3AD203B41FA5}">
                      <a16:colId xmlns:a16="http://schemas.microsoft.com/office/drawing/2014/main" val="20013"/>
                    </a:ext>
                  </a:extLst>
                </a:gridCol>
                <a:gridCol w="125518">
                  <a:extLst>
                    <a:ext uri="{9D8B030D-6E8A-4147-A177-3AD203B41FA5}">
                      <a16:colId xmlns:a16="http://schemas.microsoft.com/office/drawing/2014/main" val="2001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rowSpan="2"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rowSpan="2"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rowSpan="3" grid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rowSpan="3"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2"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6"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1146">
                <a:tc gridSpan="3"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6"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r h="131146">
                <a:tc gridSpan="3"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rowSpan="3" gridSpan="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2"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5"/>
                  </a:ext>
                </a:extLst>
              </a:tr>
              <a:tr h="131146">
                <a:tc gridSpan="12">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gridSpan="2"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6"/>
                  </a:ext>
                </a:extLst>
              </a:tr>
              <a:tr h="131146">
                <a:tc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7"/>
                  </a:ext>
                </a:extLst>
              </a:tr>
            </a:tbl>
          </a:graphicData>
        </a:graphic>
      </p:graphicFrame>
      <p:graphicFrame>
        <p:nvGraphicFramePr>
          <p:cNvPr id="34" name="Group 156"/>
          <p:cNvGraphicFramePr>
            <a:graphicFrameLocks noGrp="1"/>
          </p:cNvGraphicFramePr>
          <p:nvPr/>
        </p:nvGraphicFramePr>
        <p:xfrm>
          <a:off x="6652299" y="3981144"/>
          <a:ext cx="2140963" cy="1311460"/>
        </p:xfrm>
        <a:graphic>
          <a:graphicData uri="http://schemas.openxmlformats.org/drawingml/2006/table">
            <a:tbl>
              <a:tblPr>
                <a:tableStyleId>{2D5ABB26-0587-4C30-8999-92F81FD0307C}</a:tableStyleId>
              </a:tblPr>
              <a:tblGrid>
                <a:gridCol w="125939">
                  <a:extLst>
                    <a:ext uri="{9D8B030D-6E8A-4147-A177-3AD203B41FA5}">
                      <a16:colId xmlns:a16="http://schemas.microsoft.com/office/drawing/2014/main" val="20000"/>
                    </a:ext>
                  </a:extLst>
                </a:gridCol>
                <a:gridCol w="125939">
                  <a:extLst>
                    <a:ext uri="{9D8B030D-6E8A-4147-A177-3AD203B41FA5}">
                      <a16:colId xmlns:a16="http://schemas.microsoft.com/office/drawing/2014/main" val="20001"/>
                    </a:ext>
                  </a:extLst>
                </a:gridCol>
                <a:gridCol w="125939">
                  <a:extLst>
                    <a:ext uri="{9D8B030D-6E8A-4147-A177-3AD203B41FA5}">
                      <a16:colId xmlns:a16="http://schemas.microsoft.com/office/drawing/2014/main" val="20002"/>
                    </a:ext>
                  </a:extLst>
                </a:gridCol>
                <a:gridCol w="125939">
                  <a:extLst>
                    <a:ext uri="{9D8B030D-6E8A-4147-A177-3AD203B41FA5}">
                      <a16:colId xmlns:a16="http://schemas.microsoft.com/office/drawing/2014/main" val="20003"/>
                    </a:ext>
                  </a:extLst>
                </a:gridCol>
                <a:gridCol w="125939">
                  <a:extLst>
                    <a:ext uri="{9D8B030D-6E8A-4147-A177-3AD203B41FA5}">
                      <a16:colId xmlns:a16="http://schemas.microsoft.com/office/drawing/2014/main" val="20004"/>
                    </a:ext>
                  </a:extLst>
                </a:gridCol>
                <a:gridCol w="125939">
                  <a:extLst>
                    <a:ext uri="{9D8B030D-6E8A-4147-A177-3AD203B41FA5}">
                      <a16:colId xmlns:a16="http://schemas.microsoft.com/office/drawing/2014/main" val="20005"/>
                    </a:ext>
                  </a:extLst>
                </a:gridCol>
                <a:gridCol w="125939">
                  <a:extLst>
                    <a:ext uri="{9D8B030D-6E8A-4147-A177-3AD203B41FA5}">
                      <a16:colId xmlns:a16="http://schemas.microsoft.com/office/drawing/2014/main" val="20006"/>
                    </a:ext>
                  </a:extLst>
                </a:gridCol>
                <a:gridCol w="125939">
                  <a:extLst>
                    <a:ext uri="{9D8B030D-6E8A-4147-A177-3AD203B41FA5}">
                      <a16:colId xmlns:a16="http://schemas.microsoft.com/office/drawing/2014/main" val="20007"/>
                    </a:ext>
                  </a:extLst>
                </a:gridCol>
                <a:gridCol w="125939">
                  <a:extLst>
                    <a:ext uri="{9D8B030D-6E8A-4147-A177-3AD203B41FA5}">
                      <a16:colId xmlns:a16="http://schemas.microsoft.com/office/drawing/2014/main" val="20008"/>
                    </a:ext>
                  </a:extLst>
                </a:gridCol>
                <a:gridCol w="125939">
                  <a:extLst>
                    <a:ext uri="{9D8B030D-6E8A-4147-A177-3AD203B41FA5}">
                      <a16:colId xmlns:a16="http://schemas.microsoft.com/office/drawing/2014/main" val="20009"/>
                    </a:ext>
                  </a:extLst>
                </a:gridCol>
                <a:gridCol w="125939">
                  <a:extLst>
                    <a:ext uri="{9D8B030D-6E8A-4147-A177-3AD203B41FA5}">
                      <a16:colId xmlns:a16="http://schemas.microsoft.com/office/drawing/2014/main" val="20010"/>
                    </a:ext>
                  </a:extLst>
                </a:gridCol>
                <a:gridCol w="125939">
                  <a:extLst>
                    <a:ext uri="{9D8B030D-6E8A-4147-A177-3AD203B41FA5}">
                      <a16:colId xmlns:a16="http://schemas.microsoft.com/office/drawing/2014/main" val="20011"/>
                    </a:ext>
                  </a:extLst>
                </a:gridCol>
                <a:gridCol w="125939">
                  <a:extLst>
                    <a:ext uri="{9D8B030D-6E8A-4147-A177-3AD203B41FA5}">
                      <a16:colId xmlns:a16="http://schemas.microsoft.com/office/drawing/2014/main" val="20012"/>
                    </a:ext>
                  </a:extLst>
                </a:gridCol>
                <a:gridCol w="125939">
                  <a:extLst>
                    <a:ext uri="{9D8B030D-6E8A-4147-A177-3AD203B41FA5}">
                      <a16:colId xmlns:a16="http://schemas.microsoft.com/office/drawing/2014/main" val="20013"/>
                    </a:ext>
                  </a:extLst>
                </a:gridCol>
                <a:gridCol w="125939">
                  <a:extLst>
                    <a:ext uri="{9D8B030D-6E8A-4147-A177-3AD203B41FA5}">
                      <a16:colId xmlns:a16="http://schemas.microsoft.com/office/drawing/2014/main" val="20014"/>
                    </a:ext>
                  </a:extLst>
                </a:gridCol>
                <a:gridCol w="125939">
                  <a:extLst>
                    <a:ext uri="{9D8B030D-6E8A-4147-A177-3AD203B41FA5}">
                      <a16:colId xmlns:a16="http://schemas.microsoft.com/office/drawing/2014/main" val="20015"/>
                    </a:ext>
                  </a:extLst>
                </a:gridCol>
                <a:gridCol w="125939">
                  <a:extLst>
                    <a:ext uri="{9D8B030D-6E8A-4147-A177-3AD203B41FA5}">
                      <a16:colId xmlns:a16="http://schemas.microsoft.com/office/drawing/2014/main" val="20016"/>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0"/>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1"/>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2"/>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5"/>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6"/>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7"/>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8"/>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bg1">
                          <a:lumMod val="75000"/>
                        </a:schemeClr>
                      </a:solidFill>
                      <a:prstDash val="solid"/>
                      <a:round/>
                      <a:headEnd type="none" w="med" len="med"/>
                      <a:tailEnd type="none" w="med" len="med"/>
                    </a:lnL>
                    <a:lnR w="3175" cap="flat" cmpd="sng" algn="ctr">
                      <a:solidFill>
                        <a:schemeClr val="bg1">
                          <a:lumMod val="75000"/>
                        </a:schemeClr>
                      </a:solidFill>
                      <a:prstDash val="solid"/>
                      <a:round/>
                      <a:headEnd type="none" w="med" len="med"/>
                      <a:tailEnd type="none" w="med" len="med"/>
                    </a:lnR>
                    <a:lnT w="3175" cap="flat" cmpd="sng" algn="ctr">
                      <a:solidFill>
                        <a:schemeClr val="bg1">
                          <a:lumMod val="75000"/>
                        </a:schemeClr>
                      </a:solidFill>
                      <a:prstDash val="solid"/>
                      <a:round/>
                      <a:headEnd type="none" w="med" len="med"/>
                      <a:tailEnd type="none" w="med" len="med"/>
                    </a:lnT>
                    <a:lnB w="3175"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35" name="Group 156"/>
          <p:cNvGraphicFramePr>
            <a:graphicFrameLocks noGrp="1"/>
          </p:cNvGraphicFramePr>
          <p:nvPr/>
        </p:nvGraphicFramePr>
        <p:xfrm>
          <a:off x="5420112" y="4282830"/>
          <a:ext cx="698996" cy="640080"/>
        </p:xfrm>
        <a:graphic>
          <a:graphicData uri="http://schemas.openxmlformats.org/drawingml/2006/table">
            <a:tbl>
              <a:tblPr>
                <a:tableStyleId>{3C2FFA5D-87B4-456A-9821-1D502468CF0F}</a:tableStyleId>
              </a:tblPr>
              <a:tblGrid>
                <a:gridCol w="233191">
                  <a:extLst>
                    <a:ext uri="{9D8B030D-6E8A-4147-A177-3AD203B41FA5}">
                      <a16:colId xmlns:a16="http://schemas.microsoft.com/office/drawing/2014/main" val="20000"/>
                    </a:ext>
                  </a:extLst>
                </a:gridCol>
                <a:gridCol w="232614">
                  <a:extLst>
                    <a:ext uri="{9D8B030D-6E8A-4147-A177-3AD203B41FA5}">
                      <a16:colId xmlns:a16="http://schemas.microsoft.com/office/drawing/2014/main" val="20001"/>
                    </a:ext>
                  </a:extLst>
                </a:gridCol>
                <a:gridCol w="233191">
                  <a:extLst>
                    <a:ext uri="{9D8B030D-6E8A-4147-A177-3AD203B41FA5}">
                      <a16:colId xmlns:a16="http://schemas.microsoft.com/office/drawing/2014/main" val="20002"/>
                    </a:ext>
                  </a:extLst>
                </a:gridCol>
              </a:tblGrid>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u="none" strike="noStrike" cap="none" normalizeH="0" baseline="0" dirty="0">
                          <a:ln>
                            <a:noFill/>
                          </a:ln>
                          <a:effectLst/>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800" b="0" i="0" u="none" strike="noStrike" cap="none" normalizeH="0" baseline="0" dirty="0">
                          <a:ln>
                            <a:noFill/>
                          </a:ln>
                          <a:solidFill>
                            <a:schemeClr val="dk1"/>
                          </a:solidFill>
                          <a:effectLst/>
                          <a:latin typeface="+mn-lt"/>
                          <a:ea typeface="+mn-ea"/>
                          <a:cs typeface="+mn-cs"/>
                        </a:rPr>
                        <a:t>1</a:t>
                      </a: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graphicFrame>
        <p:nvGraphicFramePr>
          <p:cNvPr id="36" name="Group 156"/>
          <p:cNvGraphicFramePr>
            <a:graphicFrameLocks noGrp="1"/>
          </p:cNvGraphicFramePr>
          <p:nvPr/>
        </p:nvGraphicFramePr>
        <p:xfrm>
          <a:off x="6781042" y="4112626"/>
          <a:ext cx="1882770" cy="1049168"/>
        </p:xfrm>
        <a:graphic>
          <a:graphicData uri="http://schemas.openxmlformats.org/drawingml/2006/table">
            <a:tbl>
              <a:tblPr>
                <a:tableStyleId>{5940675A-B579-460E-94D1-54222C63F5DA}</a:tableStyleId>
              </a:tblPr>
              <a:tblGrid>
                <a:gridCol w="125518">
                  <a:extLst>
                    <a:ext uri="{9D8B030D-6E8A-4147-A177-3AD203B41FA5}">
                      <a16:colId xmlns:a16="http://schemas.microsoft.com/office/drawing/2014/main" val="20000"/>
                    </a:ext>
                  </a:extLst>
                </a:gridCol>
                <a:gridCol w="125518">
                  <a:extLst>
                    <a:ext uri="{9D8B030D-6E8A-4147-A177-3AD203B41FA5}">
                      <a16:colId xmlns:a16="http://schemas.microsoft.com/office/drawing/2014/main" val="20001"/>
                    </a:ext>
                  </a:extLst>
                </a:gridCol>
                <a:gridCol w="125518">
                  <a:extLst>
                    <a:ext uri="{9D8B030D-6E8A-4147-A177-3AD203B41FA5}">
                      <a16:colId xmlns:a16="http://schemas.microsoft.com/office/drawing/2014/main" val="20002"/>
                    </a:ext>
                  </a:extLst>
                </a:gridCol>
                <a:gridCol w="125518">
                  <a:extLst>
                    <a:ext uri="{9D8B030D-6E8A-4147-A177-3AD203B41FA5}">
                      <a16:colId xmlns:a16="http://schemas.microsoft.com/office/drawing/2014/main" val="20003"/>
                    </a:ext>
                  </a:extLst>
                </a:gridCol>
                <a:gridCol w="125518">
                  <a:extLst>
                    <a:ext uri="{9D8B030D-6E8A-4147-A177-3AD203B41FA5}">
                      <a16:colId xmlns:a16="http://schemas.microsoft.com/office/drawing/2014/main" val="20004"/>
                    </a:ext>
                  </a:extLst>
                </a:gridCol>
                <a:gridCol w="125518">
                  <a:extLst>
                    <a:ext uri="{9D8B030D-6E8A-4147-A177-3AD203B41FA5}">
                      <a16:colId xmlns:a16="http://schemas.microsoft.com/office/drawing/2014/main" val="20005"/>
                    </a:ext>
                  </a:extLst>
                </a:gridCol>
                <a:gridCol w="125518">
                  <a:extLst>
                    <a:ext uri="{9D8B030D-6E8A-4147-A177-3AD203B41FA5}">
                      <a16:colId xmlns:a16="http://schemas.microsoft.com/office/drawing/2014/main" val="20006"/>
                    </a:ext>
                  </a:extLst>
                </a:gridCol>
                <a:gridCol w="125518">
                  <a:extLst>
                    <a:ext uri="{9D8B030D-6E8A-4147-A177-3AD203B41FA5}">
                      <a16:colId xmlns:a16="http://schemas.microsoft.com/office/drawing/2014/main" val="20007"/>
                    </a:ext>
                  </a:extLst>
                </a:gridCol>
                <a:gridCol w="125518">
                  <a:extLst>
                    <a:ext uri="{9D8B030D-6E8A-4147-A177-3AD203B41FA5}">
                      <a16:colId xmlns:a16="http://schemas.microsoft.com/office/drawing/2014/main" val="20008"/>
                    </a:ext>
                  </a:extLst>
                </a:gridCol>
                <a:gridCol w="125518">
                  <a:extLst>
                    <a:ext uri="{9D8B030D-6E8A-4147-A177-3AD203B41FA5}">
                      <a16:colId xmlns:a16="http://schemas.microsoft.com/office/drawing/2014/main" val="20009"/>
                    </a:ext>
                  </a:extLst>
                </a:gridCol>
                <a:gridCol w="125518">
                  <a:extLst>
                    <a:ext uri="{9D8B030D-6E8A-4147-A177-3AD203B41FA5}">
                      <a16:colId xmlns:a16="http://schemas.microsoft.com/office/drawing/2014/main" val="20010"/>
                    </a:ext>
                  </a:extLst>
                </a:gridCol>
                <a:gridCol w="125518">
                  <a:extLst>
                    <a:ext uri="{9D8B030D-6E8A-4147-A177-3AD203B41FA5}">
                      <a16:colId xmlns:a16="http://schemas.microsoft.com/office/drawing/2014/main" val="20011"/>
                    </a:ext>
                  </a:extLst>
                </a:gridCol>
                <a:gridCol w="125518">
                  <a:extLst>
                    <a:ext uri="{9D8B030D-6E8A-4147-A177-3AD203B41FA5}">
                      <a16:colId xmlns:a16="http://schemas.microsoft.com/office/drawing/2014/main" val="20012"/>
                    </a:ext>
                  </a:extLst>
                </a:gridCol>
                <a:gridCol w="125518">
                  <a:extLst>
                    <a:ext uri="{9D8B030D-6E8A-4147-A177-3AD203B41FA5}">
                      <a16:colId xmlns:a16="http://schemas.microsoft.com/office/drawing/2014/main" val="20013"/>
                    </a:ext>
                  </a:extLst>
                </a:gridCol>
                <a:gridCol w="125518">
                  <a:extLst>
                    <a:ext uri="{9D8B030D-6E8A-4147-A177-3AD203B41FA5}">
                      <a16:colId xmlns:a16="http://schemas.microsoft.com/office/drawing/2014/main" val="20014"/>
                    </a:ext>
                  </a:extLst>
                </a:gridCol>
              </a:tblGrid>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rowSpan="3" gridSpan="6">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0"/>
                  </a:ext>
                </a:extLst>
              </a:tr>
              <a:tr h="131146">
                <a:tc rowSpan="3"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rowSpan="3"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6"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1"/>
                  </a:ext>
                </a:extLst>
              </a:tr>
              <a:tr h="131146">
                <a:tc gridSpan="3"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6"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10002"/>
                  </a:ext>
                </a:extLst>
              </a:tr>
              <a:tr h="131146">
                <a:tc gridSpan="3"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gridSpan="4">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accent1"/>
                      </a:solidFill>
                      <a:prstDash val="solid"/>
                      <a:round/>
                      <a:headEnd type="none" w="med" len="med"/>
                      <a:tailEnd type="none" w="med" len="med"/>
                    </a:lnB>
                    <a:no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4"/>
                  </a:ext>
                </a:extLst>
              </a:tr>
              <a:tr h="13114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5"/>
                  </a:ext>
                </a:extLst>
              </a:tr>
              <a:tr h="131146">
                <a:tc rowSpan="2" gridSpan="3">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no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noFill/>
                      <a:prstDash val="solid"/>
                      <a:round/>
                      <a:headEnd type="none" w="med" len="med"/>
                      <a:tailEnd type="none" w="med" len="med"/>
                    </a:lnB>
                    <a:noFill/>
                  </a:tcPr>
                </a:tc>
                <a:tc rowSpan="2"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rowSpan="2" h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60000"/>
                        <a:lumOff val="4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6"/>
                  </a:ext>
                </a:extLst>
              </a:tr>
              <a:tr h="131146">
                <a:tc gridSpan="3"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hMerge="1" vMerge="1">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bg1"/>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s-ES_tradnl" sz="800" b="0" i="0" u="none" strike="noStrike" cap="none" normalizeH="0" baseline="0" dirty="0">
                        <a:ln>
                          <a:noFill/>
                        </a:ln>
                        <a:solidFill>
                          <a:schemeClr val="tx1"/>
                        </a:solidFill>
                        <a:effectLst/>
                        <a:latin typeface="+mn-lt"/>
                        <a:ea typeface="Times New Roman" pitchFamily="18" charset="0"/>
                        <a:cs typeface="Arial" pitchFamily="34" charset="0"/>
                      </a:endParaRPr>
                    </a:p>
                  </a:txBody>
                  <a:tcPr marL="0" marR="0" marT="0" marB="0" anchor="ctr" horzOverflow="overflow">
                    <a:lnL w="3175" cap="flat" cmpd="sng" algn="ctr">
                      <a:solidFill>
                        <a:schemeClr val="accent1"/>
                      </a:solidFill>
                      <a:prstDash val="solid"/>
                      <a:round/>
                      <a:headEnd type="none" w="med" len="med"/>
                      <a:tailEnd type="none" w="med" len="med"/>
                    </a:lnL>
                    <a:lnR w="3175" cap="flat" cmpd="sng" algn="ctr">
                      <a:solidFill>
                        <a:schemeClr val="accent1"/>
                      </a:solidFill>
                      <a:prstDash val="solid"/>
                      <a:round/>
                      <a:headEnd type="none" w="med" len="med"/>
                      <a:tailEnd type="none" w="med" len="med"/>
                    </a:lnR>
                    <a:lnT w="3175" cap="flat" cmpd="sng" algn="ctr">
                      <a:solidFill>
                        <a:schemeClr val="accent1"/>
                      </a:solidFill>
                      <a:prstDash val="solid"/>
                      <a:round/>
                      <a:headEnd type="none" w="med" len="med"/>
                      <a:tailEnd type="none" w="med" len="med"/>
                    </a:lnT>
                    <a:lnB w="3175" cap="flat" cmpd="sng" algn="ctr">
                      <a:solidFill>
                        <a:schemeClr val="accent1"/>
                      </a:solidFill>
                      <a:prstDash val="solid"/>
                      <a:round/>
                      <a:headEnd type="none" w="med" len="med"/>
                      <a:tailEnd type="none" w="med" len="med"/>
                    </a:lnB>
                    <a:solidFill>
                      <a:schemeClr val="tx2">
                        <a:lumMod val="40000"/>
                        <a:lumOff val="60000"/>
                      </a:schemeClr>
                    </a:solidFill>
                  </a:tcPr>
                </a:tc>
                <a:extLst>
                  <a:ext uri="{0D108BD9-81ED-4DB2-BD59-A6C34878D82A}">
                    <a16:rowId xmlns:a16="http://schemas.microsoft.com/office/drawing/2014/main" val="10007"/>
                  </a:ext>
                </a:extLst>
              </a:tr>
            </a:tbl>
          </a:graphicData>
        </a:graphic>
      </p:graphicFrame>
      <p:sp>
        <p:nvSpPr>
          <p:cNvPr id="37" name="36 Elipse"/>
          <p:cNvSpPr/>
          <p:nvPr/>
        </p:nvSpPr>
        <p:spPr>
          <a:xfrm>
            <a:off x="5211417" y="4607057"/>
            <a:ext cx="69574" cy="5963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 name="Marcador de número de diapositiva 1">
            <a:extLst>
              <a:ext uri="{FF2B5EF4-FFF2-40B4-BE49-F238E27FC236}">
                <a16:creationId xmlns:a16="http://schemas.microsoft.com/office/drawing/2014/main" id="{A3AE78EA-5D0A-4052-892D-D68018A812B3}"/>
              </a:ext>
            </a:extLst>
          </p:cNvPr>
          <p:cNvSpPr>
            <a:spLocks noGrp="1"/>
          </p:cNvSpPr>
          <p:nvPr>
            <p:ph type="sldNum" sz="quarter" idx="7"/>
          </p:nvPr>
        </p:nvSpPr>
        <p:spPr/>
        <p:txBody>
          <a:bodyPr/>
          <a:lstStyle/>
          <a:p>
            <a:pPr marL="38100">
              <a:lnSpc>
                <a:spcPts val="1430"/>
              </a:lnSpc>
            </a:pPr>
            <a:fld id="{81D60167-4931-47E6-BA6A-407CBD079E47}" type="slidenum">
              <a:rPr lang="es-CO" spc="-5" smtClean="0"/>
              <a:t>47</a:t>
            </a:fld>
            <a:endParaRPr lang="es-CO" spc="-5" dirty="0"/>
          </a:p>
        </p:txBody>
      </p:sp>
    </p:spTree>
    <p:extLst>
      <p:ext uri="{BB962C8B-B14F-4D97-AF65-F5344CB8AC3E}">
        <p14:creationId xmlns:p14="http://schemas.microsoft.com/office/powerpoint/2010/main" val="159225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10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1000"/>
                                        <p:tgtEl>
                                          <p:spTgt spid="33"/>
                                        </p:tgtEl>
                                      </p:cBhvr>
                                    </p:animEffect>
                                  </p:childTnLst>
                                </p:cTn>
                              </p:par>
                              <p:par>
                                <p:cTn id="11" presetID="9"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dissolve">
                                      <p:cBhvr>
                                        <p:cTn id="13" dur="1000"/>
                                        <p:tgtEl>
                                          <p:spTgt spid="34"/>
                                        </p:tgtEl>
                                      </p:cBhvr>
                                    </p:animEffect>
                                  </p:childTnLst>
                                </p:cTn>
                              </p:par>
                              <p:par>
                                <p:cTn id="14" presetID="9" presetClass="entr" presetSubtype="0" fill="hold"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dissolve">
                                      <p:cBhvr>
                                        <p:cTn id="16" dur="1000"/>
                                        <p:tgtEl>
                                          <p:spTgt spid="35"/>
                                        </p:tgtEl>
                                      </p:cBhvr>
                                    </p:animEffect>
                                  </p:childTnLst>
                                </p:cTn>
                              </p:par>
                              <p:par>
                                <p:cTn id="17" presetID="9"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dissolve">
                                      <p:cBhvr>
                                        <p:cTn id="19"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del </a:t>
            </a:r>
            <a:r>
              <a:rPr lang="es-CO" sz="1600" dirty="0">
                <a:solidFill>
                  <a:schemeClr val="accent2"/>
                </a:solidFill>
                <a:cs typeface="Times New Roman" pitchFamily="18" charset="0"/>
              </a:rPr>
              <a:t>Cierre </a:t>
            </a:r>
            <a:r>
              <a:rPr lang="es-CO" sz="1600" dirty="0">
                <a:cs typeface="Times New Roman" pitchFamily="18" charset="0"/>
              </a:rPr>
              <a:t>:</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p:txBody>
      </p:sp>
      <p:pic>
        <p:nvPicPr>
          <p:cNvPr id="11" name="Picture 3"/>
          <p:cNvPicPr>
            <a:picLocks noChangeAspect="1" noChangeArrowheads="1"/>
          </p:cNvPicPr>
          <p:nvPr/>
        </p:nvPicPr>
        <p:blipFill rotWithShape="1">
          <a:blip r:embed="rId6"/>
          <a:srcRect t="29351" r="66270" b="22092"/>
          <a:stretch/>
        </p:blipFill>
        <p:spPr bwMode="auto">
          <a:xfrm>
            <a:off x="1743075" y="3379305"/>
            <a:ext cx="2856202" cy="1401418"/>
          </a:xfrm>
          <a:prstGeom prst="rect">
            <a:avLst/>
          </a:prstGeom>
          <a:noFill/>
          <a:ln w="9525">
            <a:noFill/>
            <a:miter lim="800000"/>
            <a:headEnd/>
            <a:tailEnd/>
          </a:ln>
        </p:spPr>
      </p:pic>
      <p:pic>
        <p:nvPicPr>
          <p:cNvPr id="12" name="Picture 4"/>
          <p:cNvPicPr>
            <a:picLocks noChangeAspect="1" noChangeArrowheads="1"/>
          </p:cNvPicPr>
          <p:nvPr/>
        </p:nvPicPr>
        <p:blipFill>
          <a:blip r:embed="rId7"/>
          <a:srcRect/>
          <a:stretch>
            <a:fillRect/>
          </a:stretch>
        </p:blipFill>
        <p:spPr bwMode="auto">
          <a:xfrm>
            <a:off x="4599278" y="2387530"/>
            <a:ext cx="5611523" cy="3030773"/>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FF4FEDD1-8266-4C9B-8E2F-280D07B5A384}"/>
              </a:ext>
            </a:extLst>
          </p:cNvPr>
          <p:cNvSpPr>
            <a:spLocks noGrp="1"/>
          </p:cNvSpPr>
          <p:nvPr>
            <p:ph type="sldNum" sz="quarter" idx="7"/>
          </p:nvPr>
        </p:nvSpPr>
        <p:spPr/>
        <p:txBody>
          <a:bodyPr/>
          <a:lstStyle/>
          <a:p>
            <a:pPr marL="38100">
              <a:lnSpc>
                <a:spcPts val="1430"/>
              </a:lnSpc>
            </a:pPr>
            <a:fld id="{81D60167-4931-47E6-BA6A-407CBD079E47}" type="slidenum">
              <a:rPr lang="es-CO" spc="-5" smtClean="0"/>
              <a:t>48</a:t>
            </a:fld>
            <a:endParaRPr lang="es-CO" spc="-5" dirty="0"/>
          </a:p>
        </p:txBody>
      </p:sp>
    </p:spTree>
    <p:extLst>
      <p:ext uri="{BB962C8B-B14F-4D97-AF65-F5344CB8AC3E}">
        <p14:creationId xmlns:p14="http://schemas.microsoft.com/office/powerpoint/2010/main" val="36467889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p:txBody>
      </p:sp>
      <p:sp>
        <p:nvSpPr>
          <p:cNvPr id="6" name="5 CuadroTexto"/>
          <p:cNvSpPr txBox="1"/>
          <p:nvPr/>
        </p:nvSpPr>
        <p:spPr>
          <a:xfrm>
            <a:off x="3021406" y="2345815"/>
            <a:ext cx="683520" cy="461665"/>
          </a:xfrm>
          <a:prstGeom prst="rect">
            <a:avLst/>
          </a:prstGeom>
          <a:noFill/>
        </p:spPr>
        <p:txBody>
          <a:bodyPr wrap="none" rtlCol="0">
            <a:spAutoFit/>
          </a:bodyPr>
          <a:lstStyle/>
          <a:p>
            <a:pPr algn="ctr">
              <a:lnSpc>
                <a:spcPct val="100000"/>
              </a:lnSpc>
              <a:buNone/>
            </a:pPr>
            <a:r>
              <a:rPr lang="es-CO" sz="1200" dirty="0">
                <a:solidFill>
                  <a:schemeClr val="accent2"/>
                </a:solidFill>
              </a:rPr>
              <a:t>Imagen </a:t>
            </a:r>
          </a:p>
          <a:p>
            <a:pPr algn="ctr">
              <a:lnSpc>
                <a:spcPct val="100000"/>
              </a:lnSpc>
              <a:buNone/>
            </a:pPr>
            <a:r>
              <a:rPr lang="es-CO" sz="1200" dirty="0">
                <a:solidFill>
                  <a:schemeClr val="accent2"/>
                </a:solidFill>
              </a:rPr>
              <a:t>Original</a:t>
            </a:r>
          </a:p>
        </p:txBody>
      </p:sp>
      <p:sp>
        <p:nvSpPr>
          <p:cNvPr id="7" name="6 CuadroTexto"/>
          <p:cNvSpPr txBox="1"/>
          <p:nvPr/>
        </p:nvSpPr>
        <p:spPr>
          <a:xfrm>
            <a:off x="8699380" y="2345815"/>
            <a:ext cx="967636" cy="461665"/>
          </a:xfrm>
          <a:prstGeom prst="rect">
            <a:avLst/>
          </a:prstGeom>
          <a:noFill/>
        </p:spPr>
        <p:txBody>
          <a:bodyPr wrap="none" rtlCol="0">
            <a:spAutoFit/>
          </a:bodyPr>
          <a:lstStyle/>
          <a:p>
            <a:pPr algn="ctr">
              <a:lnSpc>
                <a:spcPct val="100000"/>
              </a:lnSpc>
              <a:buNone/>
            </a:pPr>
            <a:r>
              <a:rPr lang="es-CO" sz="1200" dirty="0">
                <a:solidFill>
                  <a:schemeClr val="accent2"/>
                </a:solidFill>
              </a:rPr>
              <a:t>Imagen </a:t>
            </a:r>
          </a:p>
          <a:p>
            <a:pPr algn="ctr">
              <a:lnSpc>
                <a:spcPct val="100000"/>
              </a:lnSpc>
              <a:buNone/>
            </a:pPr>
            <a:r>
              <a:rPr lang="es-CO" sz="1200" dirty="0" err="1">
                <a:solidFill>
                  <a:schemeClr val="accent2"/>
                </a:solidFill>
              </a:rPr>
              <a:t>Umbralizada</a:t>
            </a:r>
            <a:endParaRPr lang="es-CO" sz="1200" dirty="0">
              <a:solidFill>
                <a:schemeClr val="accent2"/>
              </a:solidFill>
            </a:endParaRPr>
          </a:p>
        </p:txBody>
      </p:sp>
      <p:sp>
        <p:nvSpPr>
          <p:cNvPr id="8" name="7 CuadroTexto"/>
          <p:cNvSpPr txBox="1"/>
          <p:nvPr/>
        </p:nvSpPr>
        <p:spPr>
          <a:xfrm>
            <a:off x="4377462" y="4906569"/>
            <a:ext cx="559320" cy="461665"/>
          </a:xfrm>
          <a:prstGeom prst="rect">
            <a:avLst/>
          </a:prstGeom>
          <a:noFill/>
        </p:spPr>
        <p:txBody>
          <a:bodyPr wrap="none" rtlCol="0">
            <a:spAutoFit/>
          </a:bodyPr>
          <a:lstStyle/>
          <a:p>
            <a:pPr algn="ctr">
              <a:lnSpc>
                <a:spcPct val="100000"/>
              </a:lnSpc>
              <a:buNone/>
            </a:pPr>
            <a:r>
              <a:rPr lang="es-CO" sz="1200" dirty="0">
                <a:solidFill>
                  <a:schemeClr val="accent2"/>
                </a:solidFill>
              </a:rPr>
              <a:t>Cierre</a:t>
            </a:r>
          </a:p>
          <a:p>
            <a:pPr algn="ctr">
              <a:lnSpc>
                <a:spcPct val="100000"/>
              </a:lnSpc>
              <a:buNone/>
            </a:pPr>
            <a:r>
              <a:rPr lang="es-CO" sz="1200" dirty="0">
                <a:solidFill>
                  <a:schemeClr val="accent2"/>
                </a:solidFill>
              </a:rPr>
              <a:t>3x3</a:t>
            </a:r>
          </a:p>
        </p:txBody>
      </p:sp>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5378" y="1578408"/>
            <a:ext cx="1569537" cy="1534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30109" y="1556977"/>
            <a:ext cx="1557962" cy="156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86856" y="3919177"/>
            <a:ext cx="1667133" cy="1658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5D3E73BC-1C31-41D0-931B-5E590C6306A0}"/>
              </a:ext>
            </a:extLst>
          </p:cNvPr>
          <p:cNvSpPr>
            <a:spLocks noGrp="1"/>
          </p:cNvSpPr>
          <p:nvPr>
            <p:ph type="sldNum" sz="quarter" idx="7"/>
          </p:nvPr>
        </p:nvSpPr>
        <p:spPr/>
        <p:txBody>
          <a:bodyPr/>
          <a:lstStyle/>
          <a:p>
            <a:pPr marL="38100">
              <a:lnSpc>
                <a:spcPts val="1430"/>
              </a:lnSpc>
            </a:pPr>
            <a:fld id="{81D60167-4931-47E6-BA6A-407CBD079E47}" type="slidenum">
              <a:rPr lang="es-CO" spc="-5" smtClean="0"/>
              <a:t>49</a:t>
            </a:fld>
            <a:endParaRPr lang="es-CO" spc="-5" dirty="0"/>
          </a:p>
        </p:txBody>
      </p:sp>
    </p:spTree>
    <p:extLst>
      <p:ext uri="{BB962C8B-B14F-4D97-AF65-F5344CB8AC3E}">
        <p14:creationId xmlns:p14="http://schemas.microsoft.com/office/powerpoint/2010/main" val="2036546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latin typeface="Arial" panose="020B0604020202020204" pitchFamily="34" charset="0"/>
                <a:cs typeface="Arial" panose="020B0604020202020204" pitchFamily="34" charset="0"/>
              </a:rPr>
              <a:t>Contenido del Curso</a:t>
            </a:r>
            <a:endParaRPr lang="es-ES" sz="3600" b="1" cap="small" dirty="0">
              <a:latin typeface="Arial" panose="020B0604020202020204" pitchFamily="34" charset="0"/>
              <a:cs typeface="Arial" panose="020B0604020202020204" pitchFamily="34" charset="0"/>
            </a:endParaRPr>
          </a:p>
        </p:txBody>
      </p:sp>
      <p:sp>
        <p:nvSpPr>
          <p:cNvPr id="8195" name="Rectangle 9"/>
          <p:cNvSpPr>
            <a:spLocks noChangeArrowheads="1"/>
          </p:cNvSpPr>
          <p:nvPr/>
        </p:nvSpPr>
        <p:spPr bwMode="auto">
          <a:xfrm>
            <a:off x="838200" y="1197260"/>
            <a:ext cx="10120312" cy="5063581"/>
          </a:xfrm>
          <a:prstGeom prst="rect">
            <a:avLst/>
          </a:prstGeom>
          <a:noFill/>
          <a:ln w="9525">
            <a:noFill/>
            <a:miter lim="800000"/>
            <a:headEnd/>
            <a:tailEnd/>
          </a:ln>
        </p:spPr>
        <p:txBody>
          <a:bodyPr lIns="90000" tIns="46800" rIns="90000" bIns="46800"/>
          <a:lstStyle/>
          <a:p>
            <a:pPr marL="179387" marR="0" lvl="1" indent="0" algn="just" defTabSz="411163" rtl="0" eaLnBrk="0" fontAlgn="base" latinLnBrk="0" hangingPunct="0">
              <a:lnSpc>
                <a:spcPct val="100000"/>
              </a:lnSpc>
              <a:spcBef>
                <a:spcPct val="0"/>
              </a:spcBef>
              <a:spcAft>
                <a:spcPct val="0"/>
              </a:spcAft>
              <a:buClrTx/>
              <a:buSzTx/>
              <a:buFontTx/>
              <a:buNone/>
              <a:tabLst>
                <a:tab pos="2239963" algn="l"/>
              </a:tabLst>
              <a:defRPr/>
            </a:pPr>
            <a:endParaRPr kumimoji="0" lang="es-CO" sz="1600" b="0" i="0" u="none" strike="noStrike" kern="1200" cap="none" spc="0" normalizeH="0" baseline="0" noProof="0" dirty="0">
              <a:ln>
                <a:noFill/>
              </a:ln>
              <a:solidFill>
                <a:srgbClr val="080808"/>
              </a:solidFill>
              <a:effectLst/>
              <a:uLnTx/>
              <a:uFillTx/>
              <a:latin typeface="Arial" panose="020B0604020202020204" pitchFamily="34" charset="0"/>
              <a:ea typeface="ＭＳ Ｐゴシック" pitchFamily="34" charset="-128"/>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Adquisición de Imágenes.  </a:t>
            </a:r>
            <a:endParaRPr kumimoji="0" lang="es-CO"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 Imagen digital. 2. Características de una imagen digital. 3. Repositorios de datos.</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 </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Procesamiento de Imágenes.</a:t>
            </a:r>
            <a:endParaRPr kumimoji="0" lang="es-CO"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 Operadores en el dominio espacial. 2. Operadores en el dominio de la frecuencia.</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 </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Segmentación de Imágenes. </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1.Segmentación usando </a:t>
            </a:r>
            <a:r>
              <a:rPr kumimoji="0" lang="es-ES" sz="1600" b="0" i="0" u="none" strike="noStrike" kern="1200" cap="none" spc="0" normalizeH="0" baseline="0" noProof="0" dirty="0" err="1">
                <a:ln>
                  <a:noFill/>
                </a:ln>
                <a:solidFill>
                  <a:prstClr val="black"/>
                </a:solidFill>
                <a:effectLst/>
                <a:uLnTx/>
                <a:uFillTx/>
                <a:latin typeface="Calibri"/>
                <a:ea typeface="+mn-ea"/>
                <a:cs typeface="+mn-cs"/>
              </a:rPr>
              <a:t>umbralización</a:t>
            </a:r>
            <a:r>
              <a:rPr kumimoji="0" lang="es-ES" sz="1600" b="0" i="0" u="none" strike="noStrike" kern="1200" cap="none" spc="0" normalizeH="0" baseline="0" noProof="0" dirty="0">
                <a:ln>
                  <a:noFill/>
                </a:ln>
                <a:solidFill>
                  <a:prstClr val="black"/>
                </a:solidFill>
                <a:effectLst/>
                <a:uLnTx/>
                <a:uFillTx/>
                <a:latin typeface="Calibri"/>
                <a:ea typeface="+mn-ea"/>
                <a:cs typeface="+mn-cs"/>
              </a:rPr>
              <a:t>. 2. Segmentación basada en detección de bordes. 3. Segmentación basada en regiones.</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Transformaciones Morfológicas. </a:t>
            </a:r>
            <a:endParaRPr kumimoji="0" lang="es-CO"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 Operaciones morfológicas. 2. Morfología en imágenes en niveles de gris.</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 </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Extracción y Selección de Características. </a:t>
            </a:r>
            <a:endParaRPr kumimoji="0" lang="es-CO"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 Introducción. 2. Extracción de características. 3. Selección de características.</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 </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1" i="0" u="none" strike="noStrike" kern="1200" cap="none" spc="0" normalizeH="0" baseline="0" noProof="0" dirty="0">
                <a:ln>
                  <a:noFill/>
                </a:ln>
                <a:solidFill>
                  <a:prstClr val="black"/>
                </a:solidFill>
                <a:effectLst/>
                <a:uLnTx/>
                <a:uFillTx/>
                <a:latin typeface="Calibri"/>
                <a:ea typeface="+mn-ea"/>
                <a:cs typeface="+mn-cs"/>
              </a:rPr>
              <a:t>Reconocimiento de Patrones. </a:t>
            </a:r>
            <a:endParaRPr kumimoji="0" lang="es-CO" sz="1600" b="1" i="0" u="none" strike="noStrike" kern="1200" cap="none" spc="0" normalizeH="0" baseline="0" noProof="0" dirty="0">
              <a:ln>
                <a:noFill/>
              </a:ln>
              <a:solidFill>
                <a:prstClr val="black"/>
              </a:solidFill>
              <a:effectLst/>
              <a:uLnTx/>
              <a:uFillTx/>
              <a:latin typeface="Calibr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600" b="0" i="0" u="none" strike="noStrike" kern="1200" cap="none" spc="0" normalizeH="0" baseline="0" noProof="0" dirty="0">
                <a:ln>
                  <a:noFill/>
                </a:ln>
                <a:solidFill>
                  <a:prstClr val="black"/>
                </a:solidFill>
                <a:effectLst/>
                <a:uLnTx/>
                <a:uFillTx/>
                <a:latin typeface="Calibri"/>
                <a:ea typeface="+mn-ea"/>
                <a:cs typeface="+mn-cs"/>
              </a:rPr>
              <a:t>1. Introducción. 2. Clasificación supervisada. 3. Clasificación no supervisada. 4. Evaluación de desempeño.</a:t>
            </a:r>
            <a:endParaRPr kumimoji="0" lang="es-CO" sz="1600" b="0" i="0" u="none" strike="noStrike" kern="1200" cap="none" spc="0" normalizeH="0" baseline="0" noProof="0" dirty="0">
              <a:ln>
                <a:noFill/>
              </a:ln>
              <a:solidFill>
                <a:prstClr val="black"/>
              </a:solidFill>
              <a:effectLst/>
              <a:uLnTx/>
              <a:uFillTx/>
              <a:latin typeface="Calibri"/>
              <a:ea typeface="+mn-ea"/>
              <a:cs typeface="+mn-cs"/>
            </a:endParaRPr>
          </a:p>
          <a:p>
            <a:pPr marL="627063" marR="0" lvl="2" indent="-271463" algn="just" defTabSz="411163" rtl="0" eaLnBrk="0" fontAlgn="base" latinLnBrk="0" hangingPunct="0">
              <a:lnSpc>
                <a:spcPts val="2500"/>
              </a:lnSpc>
              <a:spcBef>
                <a:spcPct val="0"/>
              </a:spcBef>
              <a:spcAft>
                <a:spcPct val="0"/>
              </a:spcAft>
              <a:buClrTx/>
              <a:buSzTx/>
              <a:buFontTx/>
              <a:buNone/>
              <a:tabLst>
                <a:tab pos="2239963" algn="l"/>
              </a:tabLst>
              <a:defRPr/>
            </a:pPr>
            <a:endParaRPr kumimoji="0" lang="es-CO" sz="1600" b="0" i="0" u="none" strike="noStrike" kern="1200" cap="none" spc="0" normalizeH="0" baseline="0" noProof="0" dirty="0">
              <a:ln>
                <a:noFill/>
              </a:ln>
              <a:solidFill>
                <a:srgbClr val="080808"/>
              </a:solidFill>
              <a:effectLst/>
              <a:uLnTx/>
              <a:uFillTx/>
              <a:latin typeface="Arial" panose="020B0604020202020204" pitchFamily="34" charset="0"/>
              <a:ea typeface="ＭＳ Ｐゴシック" pitchFamily="34" charset="-128"/>
              <a:cs typeface="Arial" panose="020B0604020202020204" pitchFamily="34" charset="0"/>
            </a:endParaRPr>
          </a:p>
        </p:txBody>
      </p:sp>
      <p:sp>
        <p:nvSpPr>
          <p:cNvPr id="4" name="Marcador de número de diapositiva 3">
            <a:extLst>
              <a:ext uri="{FF2B5EF4-FFF2-40B4-BE49-F238E27FC236}">
                <a16:creationId xmlns:a16="http://schemas.microsoft.com/office/drawing/2014/main" id="{ADF05A1C-326F-4C75-AB6A-BBB15936CE3B}"/>
              </a:ext>
            </a:extLst>
          </p:cNvPr>
          <p:cNvSpPr>
            <a:spLocks noGrp="1"/>
          </p:cNvSpPr>
          <p:nvPr>
            <p:ph type="sldNum" sz="quarter" idx="7"/>
          </p:nvPr>
        </p:nvSpPr>
        <p:spPr>
          <a:xfrm>
            <a:off x="6428740" y="6600380"/>
            <a:ext cx="256540" cy="182038"/>
          </a:xfrm>
        </p:spPr>
        <p:txBody>
          <a:bodyPr/>
          <a:lstStyle/>
          <a:p>
            <a:pPr marL="38100" marR="0" lvl="0" indent="0" algn="ctr"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ctr" defTabSz="914400" rtl="0" eaLnBrk="1" fontAlgn="auto" latinLnBrk="0" hangingPunct="1">
                <a:lnSpc>
                  <a:spcPts val="1430"/>
                </a:lnSpc>
                <a:spcBef>
                  <a:spcPts val="0"/>
                </a:spcBef>
                <a:spcAft>
                  <a:spcPts val="0"/>
                </a:spcAft>
                <a:buClrTx/>
                <a:buSzTx/>
                <a:buFontTx/>
                <a:buNone/>
                <a:tabLst/>
                <a:defRPr/>
              </a:pPr>
              <a:t>5</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spTree>
    <p:extLst>
      <p:ext uri="{BB962C8B-B14F-4D97-AF65-F5344CB8AC3E}">
        <p14:creationId xmlns:p14="http://schemas.microsoft.com/office/powerpoint/2010/main" val="224222861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p:txBody>
      </p:sp>
      <p:sp>
        <p:nvSpPr>
          <p:cNvPr id="6" name="5 CuadroTexto"/>
          <p:cNvSpPr txBox="1"/>
          <p:nvPr/>
        </p:nvSpPr>
        <p:spPr>
          <a:xfrm>
            <a:off x="3231935" y="2484530"/>
            <a:ext cx="1660548" cy="276999"/>
          </a:xfrm>
          <a:prstGeom prst="rect">
            <a:avLst/>
          </a:prstGeom>
          <a:noFill/>
        </p:spPr>
        <p:txBody>
          <a:bodyPr wrap="square" rtlCol="0">
            <a:spAutoFit/>
          </a:bodyPr>
          <a:lstStyle/>
          <a:p>
            <a:pPr algn="ctr">
              <a:lnSpc>
                <a:spcPct val="100000"/>
              </a:lnSpc>
              <a:buNone/>
            </a:pPr>
            <a:r>
              <a:rPr lang="es-CO" sz="1200" dirty="0">
                <a:solidFill>
                  <a:schemeClr val="accent2"/>
                </a:solidFill>
              </a:rPr>
              <a:t>Imagen Original</a:t>
            </a:r>
          </a:p>
        </p:txBody>
      </p:sp>
      <p:sp>
        <p:nvSpPr>
          <p:cNvPr id="7" name="6 CuadroTexto"/>
          <p:cNvSpPr txBox="1"/>
          <p:nvPr/>
        </p:nvSpPr>
        <p:spPr>
          <a:xfrm>
            <a:off x="6802441" y="2530695"/>
            <a:ext cx="1884234" cy="276999"/>
          </a:xfrm>
          <a:prstGeom prst="rect">
            <a:avLst/>
          </a:prstGeom>
          <a:noFill/>
        </p:spPr>
        <p:txBody>
          <a:bodyPr wrap="none" rtlCol="0">
            <a:spAutoFit/>
          </a:bodyPr>
          <a:lstStyle/>
          <a:p>
            <a:pPr algn="ctr">
              <a:lnSpc>
                <a:spcPct val="100000"/>
              </a:lnSpc>
              <a:buNone/>
            </a:pPr>
            <a:r>
              <a:rPr lang="es-CO" sz="1200" dirty="0">
                <a:solidFill>
                  <a:schemeClr val="accent2"/>
                </a:solidFill>
              </a:rPr>
              <a:t>Cierre Circular Diámetro 22</a:t>
            </a:r>
          </a:p>
        </p:txBody>
      </p:sp>
      <p:pic>
        <p:nvPicPr>
          <p:cNvPr id="184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0743" y="2945978"/>
            <a:ext cx="2302932" cy="2470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7162" y="2946162"/>
            <a:ext cx="2294792" cy="2470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Marcador de número de diapositiva 1">
            <a:extLst>
              <a:ext uri="{FF2B5EF4-FFF2-40B4-BE49-F238E27FC236}">
                <a16:creationId xmlns:a16="http://schemas.microsoft.com/office/drawing/2014/main" id="{DFE216A6-2BF7-42C8-88F1-D65D6B06327C}"/>
              </a:ext>
            </a:extLst>
          </p:cNvPr>
          <p:cNvSpPr>
            <a:spLocks noGrp="1"/>
          </p:cNvSpPr>
          <p:nvPr>
            <p:ph type="sldNum" sz="quarter" idx="7"/>
          </p:nvPr>
        </p:nvSpPr>
        <p:spPr/>
        <p:txBody>
          <a:bodyPr/>
          <a:lstStyle/>
          <a:p>
            <a:pPr marL="38100">
              <a:lnSpc>
                <a:spcPts val="1430"/>
              </a:lnSpc>
            </a:pPr>
            <a:fld id="{81D60167-4931-47E6-BA6A-407CBD079E47}" type="slidenum">
              <a:rPr lang="es-CO" spc="-5" smtClean="0"/>
              <a:t>50</a:t>
            </a:fld>
            <a:endParaRPr lang="es-CO" spc="-5" dirty="0"/>
          </a:p>
        </p:txBody>
      </p:sp>
    </p:spTree>
    <p:extLst>
      <p:ext uri="{BB962C8B-B14F-4D97-AF65-F5344CB8AC3E}">
        <p14:creationId xmlns:p14="http://schemas.microsoft.com/office/powerpoint/2010/main" val="1195244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del </a:t>
            </a:r>
            <a:r>
              <a:rPr lang="es-CO" sz="1600" dirty="0">
                <a:solidFill>
                  <a:schemeClr val="accent2"/>
                </a:solidFill>
                <a:cs typeface="Times New Roman" pitchFamily="18" charset="0"/>
              </a:rPr>
              <a:t>Apertura y Cierre</a:t>
            </a:r>
            <a:endParaRPr lang="es-CO" sz="1600" b="1" dirty="0">
              <a:cs typeface="Times New Roman" pitchFamily="18" charset="0"/>
            </a:endParaRPr>
          </a:p>
        </p:txBody>
      </p:sp>
      <p:pic>
        <p:nvPicPr>
          <p:cNvPr id="262146" name="Picture 2"/>
          <p:cNvPicPr>
            <a:picLocks noChangeAspect="1" noChangeArrowheads="1"/>
          </p:cNvPicPr>
          <p:nvPr/>
        </p:nvPicPr>
        <p:blipFill rotWithShape="1">
          <a:blip r:embed="rId6">
            <a:clrChange>
              <a:clrFrom>
                <a:srgbClr val="FDFDFD"/>
              </a:clrFrom>
              <a:clrTo>
                <a:srgbClr val="FDFDFD">
                  <a:alpha val="0"/>
                </a:srgbClr>
              </a:clrTo>
            </a:clrChange>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897" t="19602" r="77511" b="61691"/>
          <a:stretch/>
        </p:blipFill>
        <p:spPr bwMode="auto">
          <a:xfrm>
            <a:off x="4087907" y="2723698"/>
            <a:ext cx="3523129" cy="246686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38D311CB-069E-4E89-ACCD-F71182EFE54A}"/>
              </a:ext>
            </a:extLst>
          </p:cNvPr>
          <p:cNvSpPr>
            <a:spLocks noGrp="1"/>
          </p:cNvSpPr>
          <p:nvPr>
            <p:ph type="sldNum" sz="quarter" idx="7"/>
          </p:nvPr>
        </p:nvSpPr>
        <p:spPr/>
        <p:txBody>
          <a:bodyPr/>
          <a:lstStyle/>
          <a:p>
            <a:pPr marL="38100">
              <a:lnSpc>
                <a:spcPts val="1430"/>
              </a:lnSpc>
            </a:pPr>
            <a:fld id="{81D60167-4931-47E6-BA6A-407CBD079E47}" type="slidenum">
              <a:rPr lang="es-CO" spc="-5" smtClean="0"/>
              <a:t>51</a:t>
            </a:fld>
            <a:endParaRPr lang="es-CO" spc="-5" dirty="0"/>
          </a:p>
        </p:txBody>
      </p:sp>
    </p:spTree>
    <p:extLst>
      <p:ext uri="{BB962C8B-B14F-4D97-AF65-F5344CB8AC3E}">
        <p14:creationId xmlns:p14="http://schemas.microsoft.com/office/powerpoint/2010/main" val="94207915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Ejemplo del </a:t>
            </a:r>
            <a:r>
              <a:rPr lang="es-CO" sz="1600" dirty="0">
                <a:solidFill>
                  <a:schemeClr val="accent2"/>
                </a:solidFill>
                <a:cs typeface="Times New Roman" pitchFamily="18" charset="0"/>
              </a:rPr>
              <a:t>Apertura y Cierre</a:t>
            </a:r>
            <a:endParaRPr lang="es-CO" sz="1600" b="1" dirty="0">
              <a:cs typeface="Times New Roman" pitchFamily="18" charset="0"/>
            </a:endParaRPr>
          </a:p>
        </p:txBody>
      </p:sp>
      <p:grpSp>
        <p:nvGrpSpPr>
          <p:cNvPr id="3" name="2 Grupo"/>
          <p:cNvGrpSpPr/>
          <p:nvPr/>
        </p:nvGrpSpPr>
        <p:grpSpPr>
          <a:xfrm>
            <a:off x="3868189" y="1201175"/>
            <a:ext cx="5692371" cy="4372219"/>
            <a:chOff x="2254250" y="1625123"/>
            <a:chExt cx="5782310" cy="4721516"/>
          </a:xfrm>
        </p:grpSpPr>
        <p:pic>
          <p:nvPicPr>
            <p:cNvPr id="262146" name="Picture 2"/>
            <p:cNvPicPr>
              <a:picLocks noChangeAspect="1" noChangeArrowheads="1"/>
            </p:cNvPicPr>
            <p:nvPr/>
          </p:nvPicPr>
          <p:blipFill>
            <a:blip r:embed="rId6">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a:off x="2254250" y="1625123"/>
              <a:ext cx="5782310" cy="467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3829843" y="1625123"/>
              <a:ext cx="1097757" cy="299128"/>
            </a:xfrm>
            <a:prstGeom prst="rect">
              <a:avLst/>
            </a:prstGeom>
            <a:solidFill>
              <a:schemeClr val="bg1"/>
            </a:solidFill>
            <a:ln>
              <a:solidFill>
                <a:schemeClr val="bg1"/>
              </a:solidFill>
            </a:ln>
          </p:spPr>
          <p:txBody>
            <a:bodyPr wrap="square" rtlCol="0">
              <a:spAutoFit/>
            </a:bodyPr>
            <a:lstStyle/>
            <a:p>
              <a:pPr algn="r">
                <a:lnSpc>
                  <a:spcPct val="100000"/>
                </a:lnSpc>
                <a:buNone/>
              </a:pPr>
              <a:r>
                <a:rPr lang="es-CO" sz="1200" dirty="0">
                  <a:solidFill>
                    <a:schemeClr val="accent2"/>
                  </a:solidFill>
                </a:rPr>
                <a:t>Apertura con</a:t>
              </a:r>
            </a:p>
          </p:txBody>
        </p:sp>
        <p:sp>
          <p:nvSpPr>
            <p:cNvPr id="12" name="11 CuadroTexto"/>
            <p:cNvSpPr txBox="1"/>
            <p:nvPr/>
          </p:nvSpPr>
          <p:spPr>
            <a:xfrm>
              <a:off x="3931442" y="4114323"/>
              <a:ext cx="1097757" cy="299128"/>
            </a:xfrm>
            <a:prstGeom prst="rect">
              <a:avLst/>
            </a:prstGeom>
            <a:solidFill>
              <a:schemeClr val="bg1"/>
            </a:solidFill>
            <a:ln>
              <a:solidFill>
                <a:schemeClr val="bg1"/>
              </a:solidFill>
            </a:ln>
          </p:spPr>
          <p:txBody>
            <a:bodyPr wrap="square" rtlCol="0">
              <a:spAutoFit/>
            </a:bodyPr>
            <a:lstStyle/>
            <a:p>
              <a:pPr algn="r">
                <a:lnSpc>
                  <a:spcPct val="100000"/>
                </a:lnSpc>
                <a:buNone/>
              </a:pPr>
              <a:r>
                <a:rPr lang="es-CO" sz="1200" dirty="0">
                  <a:solidFill>
                    <a:schemeClr val="accent2"/>
                  </a:solidFill>
                </a:rPr>
                <a:t>Apertura con</a:t>
              </a:r>
            </a:p>
          </p:txBody>
        </p:sp>
        <p:sp>
          <p:nvSpPr>
            <p:cNvPr id="14" name="13 CuadroTexto"/>
            <p:cNvSpPr txBox="1"/>
            <p:nvPr/>
          </p:nvSpPr>
          <p:spPr>
            <a:xfrm>
              <a:off x="5821203" y="2183923"/>
              <a:ext cx="2052797" cy="299128"/>
            </a:xfrm>
            <a:prstGeom prst="rect">
              <a:avLst/>
            </a:prstGeom>
            <a:solidFill>
              <a:schemeClr val="bg1"/>
            </a:solidFill>
            <a:ln>
              <a:solidFill>
                <a:schemeClr val="bg1"/>
              </a:solidFill>
            </a:ln>
          </p:spPr>
          <p:txBody>
            <a:bodyPr wrap="square" rtlCol="0">
              <a:spAutoFit/>
            </a:bodyPr>
            <a:lstStyle/>
            <a:p>
              <a:pPr algn="l">
                <a:lnSpc>
                  <a:spcPct val="100000"/>
                </a:lnSpc>
                <a:buNone/>
              </a:pPr>
              <a:r>
                <a:rPr lang="es-CO" sz="1200" dirty="0">
                  <a:solidFill>
                    <a:schemeClr val="accent2"/>
                  </a:solidFill>
                </a:rPr>
                <a:t>Suma de las dos Imágenes</a:t>
              </a:r>
            </a:p>
          </p:txBody>
        </p:sp>
        <p:sp>
          <p:nvSpPr>
            <p:cNvPr id="15" name="14 CuadroTexto"/>
            <p:cNvSpPr txBox="1"/>
            <p:nvPr/>
          </p:nvSpPr>
          <p:spPr>
            <a:xfrm>
              <a:off x="4047648" y="6047511"/>
              <a:ext cx="1097757" cy="299128"/>
            </a:xfrm>
            <a:prstGeom prst="rect">
              <a:avLst/>
            </a:prstGeom>
            <a:solidFill>
              <a:schemeClr val="bg1"/>
            </a:solidFill>
            <a:ln>
              <a:solidFill>
                <a:schemeClr val="bg1"/>
              </a:solidFill>
            </a:ln>
          </p:spPr>
          <p:txBody>
            <a:bodyPr wrap="square" rtlCol="0">
              <a:spAutoFit/>
            </a:bodyPr>
            <a:lstStyle/>
            <a:p>
              <a:pPr algn="l">
                <a:lnSpc>
                  <a:spcPct val="100000"/>
                </a:lnSpc>
                <a:buNone/>
              </a:pPr>
              <a:r>
                <a:rPr lang="es-CO" sz="1200" dirty="0">
                  <a:solidFill>
                    <a:schemeClr val="accent2"/>
                  </a:solidFill>
                </a:rPr>
                <a:t>Residuo</a:t>
              </a:r>
            </a:p>
          </p:txBody>
        </p:sp>
        <p:sp>
          <p:nvSpPr>
            <p:cNvPr id="16" name="15 CuadroTexto"/>
            <p:cNvSpPr txBox="1"/>
            <p:nvPr/>
          </p:nvSpPr>
          <p:spPr>
            <a:xfrm>
              <a:off x="5770164" y="6042340"/>
              <a:ext cx="1097757" cy="299128"/>
            </a:xfrm>
            <a:prstGeom prst="rect">
              <a:avLst/>
            </a:prstGeom>
            <a:solidFill>
              <a:schemeClr val="bg1"/>
            </a:solidFill>
            <a:ln>
              <a:solidFill>
                <a:schemeClr val="bg1"/>
              </a:solidFill>
            </a:ln>
          </p:spPr>
          <p:txBody>
            <a:bodyPr wrap="square" rtlCol="0">
              <a:spAutoFit/>
            </a:bodyPr>
            <a:lstStyle/>
            <a:p>
              <a:pPr algn="l">
                <a:lnSpc>
                  <a:spcPct val="100000"/>
                </a:lnSpc>
                <a:buNone/>
              </a:pPr>
              <a:r>
                <a:rPr lang="es-CO" sz="1200" dirty="0">
                  <a:solidFill>
                    <a:schemeClr val="accent2"/>
                  </a:solidFill>
                </a:rPr>
                <a:t>Apertura con</a:t>
              </a:r>
            </a:p>
          </p:txBody>
        </p:sp>
      </p:grpSp>
      <p:sp>
        <p:nvSpPr>
          <p:cNvPr id="4" name="Marcador de número de diapositiva 3">
            <a:extLst>
              <a:ext uri="{FF2B5EF4-FFF2-40B4-BE49-F238E27FC236}">
                <a16:creationId xmlns:a16="http://schemas.microsoft.com/office/drawing/2014/main" id="{75F6D3A5-DFDB-408D-BE9F-12ACAA5FFD1A}"/>
              </a:ext>
            </a:extLst>
          </p:cNvPr>
          <p:cNvSpPr>
            <a:spLocks noGrp="1"/>
          </p:cNvSpPr>
          <p:nvPr>
            <p:ph type="sldNum" sz="quarter" idx="7"/>
          </p:nvPr>
        </p:nvSpPr>
        <p:spPr/>
        <p:txBody>
          <a:bodyPr/>
          <a:lstStyle/>
          <a:p>
            <a:pPr marL="38100">
              <a:lnSpc>
                <a:spcPts val="1430"/>
              </a:lnSpc>
            </a:pPr>
            <a:fld id="{81D60167-4931-47E6-BA6A-407CBD079E47}" type="slidenum">
              <a:rPr lang="es-CO" spc="-5" smtClean="0"/>
              <a:t>52</a:t>
            </a:fld>
            <a:endParaRPr lang="es-CO" spc="-5" dirty="0"/>
          </a:p>
        </p:txBody>
      </p:sp>
    </p:spTree>
    <p:extLst>
      <p:ext uri="{BB962C8B-B14F-4D97-AF65-F5344CB8AC3E}">
        <p14:creationId xmlns:p14="http://schemas.microsoft.com/office/powerpoint/2010/main" val="743276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La combinación de apertura y cierre se utiliza con frecuencia para limpiar una imagen segmentada antes de su posterior análisis. ¿Pero, qué operaciones usar y como combinarlas?</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273050" lvl="1" defTabSz="411163" eaLnBrk="0" hangingPunct="0">
              <a:tabLst>
                <a:tab pos="2239963" algn="l"/>
              </a:tabLst>
              <a:defRPr/>
            </a:pPr>
            <a:endParaRPr lang="es-CO" sz="1600" dirty="0">
              <a:cs typeface="Arial" charset="0"/>
            </a:endParaRPr>
          </a:p>
          <a:p>
            <a:pPr marL="273050" lvl="1" defTabSz="411163" eaLnBrk="0" hangingPunct="0">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3" name="2 Nube"/>
          <p:cNvSpPr/>
          <p:nvPr/>
        </p:nvSpPr>
        <p:spPr>
          <a:xfrm>
            <a:off x="1836026" y="2948436"/>
            <a:ext cx="3792614" cy="1463040"/>
          </a:xfrm>
          <a:prstGeom prst="cloud">
            <a:avLst/>
          </a:prstGeom>
        </p:spPr>
        <p:style>
          <a:lnRef idx="1">
            <a:schemeClr val="accent3"/>
          </a:lnRef>
          <a:fillRef idx="2">
            <a:schemeClr val="accent3"/>
          </a:fillRef>
          <a:effectRef idx="1">
            <a:schemeClr val="accent3"/>
          </a:effectRef>
          <a:fontRef idx="minor">
            <a:schemeClr val="dk1"/>
          </a:fontRef>
        </p:style>
        <p:txBody>
          <a:bodyPr wrap="none" lIns="0" tIns="0" rIns="0" bIns="0">
            <a:noAutofit/>
          </a:bodyPr>
          <a:lstStyle/>
          <a:p>
            <a:pPr marL="0" lvl="1" algn="ctr" defTabSz="411163" eaLnBrk="0" hangingPunct="0">
              <a:tabLst>
                <a:tab pos="2239963" algn="l"/>
              </a:tabLst>
              <a:defRPr/>
            </a:pPr>
            <a:r>
              <a:rPr lang="es-CO" sz="1400" dirty="0">
                <a:cs typeface="Arial" charset="0"/>
              </a:rPr>
              <a:t>La elección de si se debe usar de </a:t>
            </a:r>
          </a:p>
          <a:p>
            <a:pPr marL="0" lvl="1" algn="ctr" defTabSz="411163" eaLnBrk="0" hangingPunct="0">
              <a:tabLst>
                <a:tab pos="2239963" algn="l"/>
              </a:tabLst>
              <a:defRPr/>
            </a:pPr>
            <a:r>
              <a:rPr lang="es-CO" sz="1400" dirty="0">
                <a:cs typeface="Arial" charset="0"/>
              </a:rPr>
              <a:t>apertura o cierre, o una secuencia de </a:t>
            </a:r>
          </a:p>
          <a:p>
            <a:pPr marL="0" lvl="1" algn="ctr" defTabSz="411163" eaLnBrk="0" hangingPunct="0">
              <a:tabLst>
                <a:tab pos="2239963" algn="l"/>
              </a:tabLst>
              <a:defRPr/>
            </a:pPr>
            <a:r>
              <a:rPr lang="es-CO" sz="1400" dirty="0">
                <a:cs typeface="Arial" charset="0"/>
              </a:rPr>
              <a:t>erosiones y dilataciones, </a:t>
            </a:r>
          </a:p>
          <a:p>
            <a:pPr marL="0" lvl="1" algn="ctr" defTabSz="411163" eaLnBrk="0" hangingPunct="0">
              <a:tabLst>
                <a:tab pos="2239963" algn="l"/>
              </a:tabLst>
              <a:defRPr/>
            </a:pPr>
            <a:r>
              <a:rPr lang="es-CO" sz="1400" dirty="0">
                <a:cs typeface="Arial" charset="0"/>
              </a:rPr>
              <a:t>depende de la imagen y el objetivo. </a:t>
            </a:r>
          </a:p>
        </p:txBody>
      </p:sp>
      <p:pic>
        <p:nvPicPr>
          <p:cNvPr id="2488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859" y="4411477"/>
            <a:ext cx="622475" cy="109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redondeado"/>
          <p:cNvSpPr/>
          <p:nvPr/>
        </p:nvSpPr>
        <p:spPr>
          <a:xfrm>
            <a:off x="5628640" y="4181475"/>
            <a:ext cx="4836160" cy="1038582"/>
          </a:xfrm>
          <a:prstGeom prst="round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2200"/>
              </a:lnSpc>
            </a:pPr>
            <a:r>
              <a:rPr lang="es-ES" sz="1600" dirty="0"/>
              <a:t>La elección de un filtro morfológico está impulsado por el conocimiento disponible sobre la forma, tamaño y orientación de las estructuras que nos gustaría filtrar.</a:t>
            </a:r>
            <a:endParaRPr lang="es-CO" sz="1600" dirty="0"/>
          </a:p>
        </p:txBody>
      </p:sp>
      <p:sp>
        <p:nvSpPr>
          <p:cNvPr id="2" name="Marcador de número de diapositiva 1">
            <a:extLst>
              <a:ext uri="{FF2B5EF4-FFF2-40B4-BE49-F238E27FC236}">
                <a16:creationId xmlns:a16="http://schemas.microsoft.com/office/drawing/2014/main" id="{D88B079B-39A3-41B5-9D13-CB6524F87BE1}"/>
              </a:ext>
            </a:extLst>
          </p:cNvPr>
          <p:cNvSpPr>
            <a:spLocks noGrp="1"/>
          </p:cNvSpPr>
          <p:nvPr>
            <p:ph type="sldNum" sz="quarter" idx="7"/>
          </p:nvPr>
        </p:nvSpPr>
        <p:spPr/>
        <p:txBody>
          <a:bodyPr/>
          <a:lstStyle/>
          <a:p>
            <a:pPr marL="38100">
              <a:lnSpc>
                <a:spcPts val="1430"/>
              </a:lnSpc>
            </a:pPr>
            <a:fld id="{81D60167-4931-47E6-BA6A-407CBD079E47}" type="slidenum">
              <a:rPr lang="es-CO" spc="-5" smtClean="0"/>
              <a:t>53</a:t>
            </a:fld>
            <a:endParaRPr lang="es-CO" spc="-5" dirty="0"/>
          </a:p>
        </p:txBody>
      </p:sp>
    </p:spTree>
    <p:extLst>
      <p:ext uri="{BB962C8B-B14F-4D97-AF65-F5344CB8AC3E}">
        <p14:creationId xmlns:p14="http://schemas.microsoft.com/office/powerpoint/2010/main" val="37168694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9" name="8 Rectángulo redondeado"/>
          <p:cNvSpPr/>
          <p:nvPr/>
        </p:nvSpPr>
        <p:spPr>
          <a:xfrm>
            <a:off x="2444750" y="3099183"/>
            <a:ext cx="6096916"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Otras “Operaciones” Morfológicas</a:t>
            </a:r>
          </a:p>
        </p:txBody>
      </p:sp>
      <p:pic>
        <p:nvPicPr>
          <p:cNvPr id="2" name="1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74885" y="1587485"/>
            <a:ext cx="2570480" cy="3364305"/>
          </a:xfrm>
          <a:prstGeom prst="rect">
            <a:avLst/>
          </a:prstGeom>
        </p:spPr>
      </p:pic>
      <p:sp>
        <p:nvSpPr>
          <p:cNvPr id="3" name="Marcador de número de diapositiva 2">
            <a:extLst>
              <a:ext uri="{FF2B5EF4-FFF2-40B4-BE49-F238E27FC236}">
                <a16:creationId xmlns:a16="http://schemas.microsoft.com/office/drawing/2014/main" id="{F0F54751-CE6C-43BD-84C6-E10AFDD7A21F}"/>
              </a:ext>
            </a:extLst>
          </p:cNvPr>
          <p:cNvSpPr>
            <a:spLocks noGrp="1"/>
          </p:cNvSpPr>
          <p:nvPr>
            <p:ph type="sldNum" sz="quarter" idx="7"/>
          </p:nvPr>
        </p:nvSpPr>
        <p:spPr/>
        <p:txBody>
          <a:bodyPr/>
          <a:lstStyle/>
          <a:p>
            <a:pPr marL="38100">
              <a:lnSpc>
                <a:spcPts val="1430"/>
              </a:lnSpc>
            </a:pPr>
            <a:fld id="{81D60167-4931-47E6-BA6A-407CBD079E47}" type="slidenum">
              <a:rPr lang="es-CO" spc="-5" smtClean="0"/>
              <a:t>54</a:t>
            </a:fld>
            <a:endParaRPr lang="es-CO" spc="-5" dirty="0"/>
          </a:p>
        </p:txBody>
      </p:sp>
    </p:spTree>
    <p:extLst>
      <p:ext uri="{BB962C8B-B14F-4D97-AF65-F5344CB8AC3E}">
        <p14:creationId xmlns:p14="http://schemas.microsoft.com/office/powerpoint/2010/main" val="17354135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PE" sz="1600" dirty="0">
                <a:cs typeface="Arial" charset="0"/>
              </a:rPr>
              <a:t>Una forma fácil de </a:t>
            </a:r>
            <a:r>
              <a:rPr lang="es-PE" sz="1600" dirty="0">
                <a:solidFill>
                  <a:schemeClr val="accent2"/>
                </a:solidFill>
                <a:cs typeface="Arial" charset="0"/>
              </a:rPr>
              <a:t>extraer bordes </a:t>
            </a:r>
            <a:r>
              <a:rPr lang="es-PE" sz="1600" dirty="0">
                <a:cs typeface="Arial" charset="0"/>
              </a:rPr>
              <a:t>es usando las operaciones morfológicas. Dada una imagen </a:t>
            </a:r>
            <a:r>
              <a:rPr lang="es-CO" sz="1600" dirty="0">
                <a:cs typeface="Arial" charset="0"/>
              </a:rPr>
              <a:t>A, sus borde se pueden obtener, primero </a:t>
            </a:r>
            <a:r>
              <a:rPr lang="es-CO" sz="1600" i="1" dirty="0">
                <a:solidFill>
                  <a:srgbClr val="7C9E38"/>
                </a:solidFill>
                <a:cs typeface="Arial" charset="0"/>
              </a:rPr>
              <a:t>erosionando</a:t>
            </a:r>
            <a:r>
              <a:rPr lang="es-CO" sz="1600" dirty="0">
                <a:cs typeface="Arial" charset="0"/>
              </a:rPr>
              <a:t> A por un elemento estructurante apropiado, B, y posteriormente realizando la </a:t>
            </a:r>
            <a:r>
              <a:rPr lang="es-CO" sz="1600" i="1" dirty="0">
                <a:solidFill>
                  <a:srgbClr val="7C9E38"/>
                </a:solidFill>
                <a:cs typeface="Arial" charset="0"/>
              </a:rPr>
              <a:t>diferencia</a:t>
            </a:r>
            <a:r>
              <a:rPr lang="es-CO" sz="1600" dirty="0">
                <a:solidFill>
                  <a:schemeClr val="accent2"/>
                </a:solidFill>
                <a:cs typeface="Arial" charset="0"/>
              </a:rPr>
              <a:t> </a:t>
            </a:r>
            <a:r>
              <a:rPr lang="es-CO" sz="1600" dirty="0">
                <a:cs typeface="Arial" charset="0"/>
              </a:rPr>
              <a:t>entre A y su erosión. Es decir, </a:t>
            </a: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tabLst>
                <a:tab pos="2239963" algn="l"/>
              </a:tabLst>
              <a:defRPr/>
            </a:pPr>
            <a:endParaRPr lang="es-CO" sz="1600" dirty="0">
              <a:cs typeface="Arial" charset="0"/>
            </a:endParaRPr>
          </a:p>
          <a:p>
            <a:pPr marL="558800" lvl="1" indent="-285750" defTabSz="411163" eaLnBrk="0" hangingPunct="0">
              <a:tabLst>
                <a:tab pos="2239963" algn="l"/>
              </a:tabLst>
              <a:defRPr/>
            </a:pPr>
            <a:r>
              <a:rPr lang="es-CO" sz="1600" dirty="0">
                <a:cs typeface="Arial" charset="0"/>
              </a:rPr>
              <a:t>	El elemento estructurante B usado más frecuentemente es una 8-vecindad (como en el ejemplo que se muestra a continuación). También se usan otros tamaños de ventana, por ejemplo usando una ventana de 5x5 se ampliaría el grosor del borde resultado en entre dos y tres píxeles. </a:t>
            </a:r>
          </a:p>
          <a:p>
            <a:pPr marL="558800" lvl="1" indent="-285750" defTabSz="411163" eaLnBrk="0" hangingPunct="0">
              <a:buBlip>
                <a:blip r:embed="rId6"/>
              </a:buBlip>
              <a:tabLst>
                <a:tab pos="2239963" algn="l"/>
              </a:tabLst>
              <a:defRPr/>
            </a:pPr>
            <a:endParaRPr lang="es-PE" sz="1600" dirty="0">
              <a:cs typeface="Arial" charset="0"/>
            </a:endParaRPr>
          </a:p>
          <a:p>
            <a:pPr marL="558800" lvl="1" indent="-285750" defTabSz="411163" eaLnBrk="0" hangingPunct="0">
              <a:buBlip>
                <a:blip r:embed="rId6"/>
              </a:buBlip>
              <a:tabLst>
                <a:tab pos="2239963" algn="l"/>
              </a:tabLst>
              <a:defRPr/>
            </a:pPr>
            <a:endParaRPr lang="es-CO" sz="1600" dirty="0">
              <a:cs typeface="Times New Roman" pitchFamily="18" charset="0"/>
            </a:endParaRPr>
          </a:p>
        </p:txBody>
      </p:sp>
      <p:graphicFrame>
        <p:nvGraphicFramePr>
          <p:cNvPr id="2" name="1 Objeto"/>
          <p:cNvGraphicFramePr>
            <a:graphicFrameLocks noChangeAspect="1"/>
          </p:cNvGraphicFramePr>
          <p:nvPr/>
        </p:nvGraphicFramePr>
        <p:xfrm>
          <a:off x="4656931" y="3082205"/>
          <a:ext cx="2816225" cy="485775"/>
        </p:xfrm>
        <a:graphic>
          <a:graphicData uri="http://schemas.openxmlformats.org/presentationml/2006/ole">
            <mc:AlternateContent xmlns:mc="http://schemas.openxmlformats.org/markup-compatibility/2006">
              <mc:Choice xmlns:v="urn:schemas-microsoft-com:vml" Requires="v">
                <p:oleObj spid="_x0000_s14354" name="Ecuación" r:id="rId7" imgW="1180800" imgH="203040" progId="Equation.3">
                  <p:embed/>
                </p:oleObj>
              </mc:Choice>
              <mc:Fallback>
                <p:oleObj name="Ecuación" r:id="rId7" imgW="1180800" imgH="203040" progId="Equation.3">
                  <p:embed/>
                  <p:pic>
                    <p:nvPicPr>
                      <p:cNvPr id="2" name="1 Objeto"/>
                      <p:cNvPicPr>
                        <a:picLocks noChangeAspect="1" noChangeArrowheads="1"/>
                      </p:cNvPicPr>
                      <p:nvPr/>
                    </p:nvPicPr>
                    <p:blipFill>
                      <a:blip r:embed="rId8"/>
                      <a:srcRect/>
                      <a:stretch>
                        <a:fillRect/>
                      </a:stretch>
                    </p:blipFill>
                    <p:spPr bwMode="auto">
                      <a:xfrm>
                        <a:off x="4656931" y="3082205"/>
                        <a:ext cx="2816225"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 name="Marcador de número de diapositiva 2">
            <a:extLst>
              <a:ext uri="{FF2B5EF4-FFF2-40B4-BE49-F238E27FC236}">
                <a16:creationId xmlns:a16="http://schemas.microsoft.com/office/drawing/2014/main" id="{485F2462-94EB-4AA6-94DC-DDCF40BA196D}"/>
              </a:ext>
            </a:extLst>
          </p:cNvPr>
          <p:cNvSpPr>
            <a:spLocks noGrp="1"/>
          </p:cNvSpPr>
          <p:nvPr>
            <p:ph type="sldNum" sz="quarter" idx="7"/>
          </p:nvPr>
        </p:nvSpPr>
        <p:spPr/>
        <p:txBody>
          <a:bodyPr/>
          <a:lstStyle/>
          <a:p>
            <a:pPr marL="38100">
              <a:lnSpc>
                <a:spcPts val="1430"/>
              </a:lnSpc>
            </a:pPr>
            <a:fld id="{81D60167-4931-47E6-BA6A-407CBD079E47}" type="slidenum">
              <a:rPr lang="es-CO" spc="-5" smtClean="0"/>
              <a:t>55</a:t>
            </a:fld>
            <a:endParaRPr lang="es-CO" spc="-5" dirty="0"/>
          </a:p>
        </p:txBody>
      </p:sp>
    </p:spTree>
    <p:extLst>
      <p:ext uri="{BB962C8B-B14F-4D97-AF65-F5344CB8AC3E}">
        <p14:creationId xmlns:p14="http://schemas.microsoft.com/office/powerpoint/2010/main" val="593685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558800" lvl="1" indent="-285750" defTabSz="411163" eaLnBrk="0" hangingPunct="0">
              <a:buBlip>
                <a:blip r:embed="rId4"/>
              </a:buBlip>
              <a:tabLst>
                <a:tab pos="2239963" algn="l"/>
              </a:tabLst>
              <a:defRPr/>
            </a:pPr>
            <a:r>
              <a:rPr lang="es-PE" sz="1600" dirty="0">
                <a:cs typeface="Arial" charset="0"/>
              </a:rPr>
              <a:t>Ejemplo de </a:t>
            </a:r>
            <a:r>
              <a:rPr lang="es-PE" sz="1600" dirty="0">
                <a:solidFill>
                  <a:schemeClr val="accent2"/>
                </a:solidFill>
                <a:cs typeface="Arial" charset="0"/>
              </a:rPr>
              <a:t>extracción de bordes</a:t>
            </a:r>
            <a:r>
              <a:rPr lang="es-PE" sz="1600" dirty="0">
                <a:cs typeface="Arial" charset="0"/>
              </a:rPr>
              <a:t> usando las </a:t>
            </a:r>
            <a:r>
              <a:rPr lang="es-PE" sz="1600" i="1" dirty="0">
                <a:solidFill>
                  <a:srgbClr val="7C9E38"/>
                </a:solidFill>
                <a:cs typeface="Arial" charset="0"/>
              </a:rPr>
              <a:t>operaciones morfológicas</a:t>
            </a:r>
            <a:r>
              <a:rPr lang="es-PE" sz="1600" dirty="0">
                <a:cs typeface="Arial" charset="0"/>
              </a:rPr>
              <a:t>. </a:t>
            </a:r>
            <a:endParaRPr lang="es-CO" sz="1600" dirty="0">
              <a:cs typeface="Times New Roman" pitchFamily="18" charset="0"/>
            </a:endParaRPr>
          </a:p>
        </p:txBody>
      </p:sp>
      <p:pic>
        <p:nvPicPr>
          <p:cNvPr id="24474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49333" y="2196664"/>
            <a:ext cx="642937" cy="642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49244" y="1729276"/>
            <a:ext cx="2698115" cy="15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49244" y="3728949"/>
            <a:ext cx="2698115" cy="15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4745"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53639" y="3728949"/>
            <a:ext cx="2698115" cy="1577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CuadroTexto"/>
          <p:cNvSpPr txBox="1"/>
          <p:nvPr/>
        </p:nvSpPr>
        <p:spPr>
          <a:xfrm>
            <a:off x="3302377" y="3295681"/>
            <a:ext cx="1791846" cy="276999"/>
          </a:xfrm>
          <a:prstGeom prst="rect">
            <a:avLst/>
          </a:prstGeom>
          <a:noFill/>
        </p:spPr>
        <p:txBody>
          <a:bodyPr wrap="square" rtlCol="0">
            <a:spAutoFit/>
          </a:bodyPr>
          <a:lstStyle/>
          <a:p>
            <a:pPr algn="ctr">
              <a:lnSpc>
                <a:spcPct val="100000"/>
              </a:lnSpc>
              <a:buNone/>
            </a:pPr>
            <a:r>
              <a:rPr lang="es-CO" sz="1200" b="1" dirty="0">
                <a:solidFill>
                  <a:schemeClr val="accent2"/>
                </a:solidFill>
              </a:rPr>
              <a:t>Imagen  A</a:t>
            </a:r>
          </a:p>
        </p:txBody>
      </p:sp>
      <p:sp>
        <p:nvSpPr>
          <p:cNvPr id="15" name="14 CuadroTexto"/>
          <p:cNvSpPr txBox="1"/>
          <p:nvPr/>
        </p:nvSpPr>
        <p:spPr>
          <a:xfrm>
            <a:off x="6664038" y="3295680"/>
            <a:ext cx="2013524" cy="276999"/>
          </a:xfrm>
          <a:prstGeom prst="rect">
            <a:avLst/>
          </a:prstGeom>
          <a:noFill/>
        </p:spPr>
        <p:txBody>
          <a:bodyPr wrap="square" rtlCol="0">
            <a:spAutoFit/>
          </a:bodyPr>
          <a:lstStyle/>
          <a:p>
            <a:pPr algn="ctr">
              <a:lnSpc>
                <a:spcPct val="100000"/>
              </a:lnSpc>
              <a:buNone/>
            </a:pPr>
            <a:r>
              <a:rPr lang="es-CO" sz="1200" b="1" dirty="0">
                <a:solidFill>
                  <a:schemeClr val="accent2"/>
                </a:solidFill>
              </a:rPr>
              <a:t>Elemento Estructurante B</a:t>
            </a:r>
          </a:p>
        </p:txBody>
      </p:sp>
      <p:sp>
        <p:nvSpPr>
          <p:cNvPr id="16" name="15 CuadroTexto"/>
          <p:cNvSpPr txBox="1"/>
          <p:nvPr/>
        </p:nvSpPr>
        <p:spPr>
          <a:xfrm>
            <a:off x="3202626" y="5350043"/>
            <a:ext cx="1791846" cy="276999"/>
          </a:xfrm>
          <a:prstGeom prst="rect">
            <a:avLst/>
          </a:prstGeom>
          <a:noFill/>
        </p:spPr>
        <p:txBody>
          <a:bodyPr wrap="square" rtlCol="0">
            <a:spAutoFit/>
          </a:bodyPr>
          <a:lstStyle/>
          <a:p>
            <a:pPr algn="ctr">
              <a:lnSpc>
                <a:spcPct val="100000"/>
              </a:lnSpc>
              <a:buNone/>
            </a:pPr>
            <a:r>
              <a:rPr lang="es-CO" sz="1200" dirty="0">
                <a:solidFill>
                  <a:schemeClr val="accent2"/>
                </a:solidFill>
              </a:rPr>
              <a:t>Erosión de A</a:t>
            </a:r>
          </a:p>
        </p:txBody>
      </p:sp>
      <p:sp>
        <p:nvSpPr>
          <p:cNvPr id="17" name="16 CuadroTexto"/>
          <p:cNvSpPr txBox="1"/>
          <p:nvPr/>
        </p:nvSpPr>
        <p:spPr>
          <a:xfrm>
            <a:off x="6564287" y="5350042"/>
            <a:ext cx="2013524" cy="276999"/>
          </a:xfrm>
          <a:prstGeom prst="rect">
            <a:avLst/>
          </a:prstGeom>
          <a:noFill/>
        </p:spPr>
        <p:txBody>
          <a:bodyPr wrap="square" rtlCol="0">
            <a:spAutoFit/>
          </a:bodyPr>
          <a:lstStyle/>
          <a:p>
            <a:pPr algn="ctr">
              <a:lnSpc>
                <a:spcPct val="100000"/>
              </a:lnSpc>
              <a:buNone/>
            </a:pPr>
            <a:r>
              <a:rPr lang="es-CO" sz="1200" dirty="0">
                <a:solidFill>
                  <a:schemeClr val="accent2"/>
                </a:solidFill>
              </a:rPr>
              <a:t>A – (A</a:t>
            </a:r>
            <a:r>
              <a:rPr lang="el-GR" sz="1200" dirty="0">
                <a:solidFill>
                  <a:schemeClr val="accent2"/>
                </a:solidFill>
                <a:cs typeface="Times New Roman" pitchFamily="18" charset="0"/>
                <a:sym typeface="Symbol"/>
              </a:rPr>
              <a:t> Θ</a:t>
            </a:r>
            <a:r>
              <a:rPr lang="es-CO" sz="1200" dirty="0">
                <a:solidFill>
                  <a:schemeClr val="accent2"/>
                </a:solidFill>
                <a:cs typeface="Times New Roman" pitchFamily="18" charset="0"/>
                <a:sym typeface="Symbol"/>
              </a:rPr>
              <a:t> B</a:t>
            </a:r>
            <a:r>
              <a:rPr lang="es-CO" sz="1200" dirty="0">
                <a:solidFill>
                  <a:schemeClr val="accent2"/>
                </a:solidFill>
              </a:rPr>
              <a:t>)</a:t>
            </a:r>
          </a:p>
        </p:txBody>
      </p:sp>
      <p:sp>
        <p:nvSpPr>
          <p:cNvPr id="2" name="Marcador de número de diapositiva 1">
            <a:extLst>
              <a:ext uri="{FF2B5EF4-FFF2-40B4-BE49-F238E27FC236}">
                <a16:creationId xmlns:a16="http://schemas.microsoft.com/office/drawing/2014/main" id="{30573067-24F1-40D9-A5C1-06A563FBC105}"/>
              </a:ext>
            </a:extLst>
          </p:cNvPr>
          <p:cNvSpPr>
            <a:spLocks noGrp="1"/>
          </p:cNvSpPr>
          <p:nvPr>
            <p:ph type="sldNum" sz="quarter" idx="7"/>
          </p:nvPr>
        </p:nvSpPr>
        <p:spPr/>
        <p:txBody>
          <a:bodyPr/>
          <a:lstStyle/>
          <a:p>
            <a:pPr marL="38100">
              <a:lnSpc>
                <a:spcPts val="1430"/>
              </a:lnSpc>
            </a:pPr>
            <a:fld id="{81D60167-4931-47E6-BA6A-407CBD079E47}" type="slidenum">
              <a:rPr lang="es-CO" spc="-5" smtClean="0"/>
              <a:t>56</a:t>
            </a:fld>
            <a:endParaRPr lang="es-CO" spc="-5" dirty="0"/>
          </a:p>
        </p:txBody>
      </p:sp>
    </p:spTree>
    <p:extLst>
      <p:ext uri="{BB962C8B-B14F-4D97-AF65-F5344CB8AC3E}">
        <p14:creationId xmlns:p14="http://schemas.microsoft.com/office/powerpoint/2010/main" val="29924270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PE" sz="1600" dirty="0">
                <a:cs typeface="Arial" charset="0"/>
              </a:rPr>
              <a:t>Ejemplo de </a:t>
            </a:r>
            <a:r>
              <a:rPr lang="es-PE" sz="1600" dirty="0">
                <a:solidFill>
                  <a:schemeClr val="accent2"/>
                </a:solidFill>
                <a:cs typeface="Arial" charset="0"/>
              </a:rPr>
              <a:t>extracción de bordes </a:t>
            </a:r>
            <a:r>
              <a:rPr lang="es-PE" sz="1600" dirty="0">
                <a:cs typeface="Arial" charset="0"/>
              </a:rPr>
              <a:t>es usando las </a:t>
            </a:r>
            <a:r>
              <a:rPr lang="es-PE" sz="1600" i="1" dirty="0">
                <a:solidFill>
                  <a:srgbClr val="7C9E38"/>
                </a:solidFill>
                <a:cs typeface="Arial" charset="0"/>
              </a:rPr>
              <a:t>operaciones morfológicas</a:t>
            </a:r>
            <a:r>
              <a:rPr lang="es-PE" sz="1600" dirty="0">
                <a:cs typeface="Arial" charset="0"/>
              </a:rPr>
              <a:t>. </a:t>
            </a:r>
            <a:endParaRPr lang="es-CO" sz="1600" dirty="0">
              <a:cs typeface="Times New Roman" pitchFamily="18" charset="0"/>
            </a:endParaRPr>
          </a:p>
        </p:txBody>
      </p:sp>
      <p:pic>
        <p:nvPicPr>
          <p:cNvPr id="12" name="Picture 2"/>
          <p:cNvPicPr>
            <a:picLocks noChangeAspect="1" noChangeArrowheads="1"/>
          </p:cNvPicPr>
          <p:nvPr/>
        </p:nvPicPr>
        <p:blipFill>
          <a:blip r:embed="rId6"/>
          <a:srcRect/>
          <a:stretch>
            <a:fillRect/>
          </a:stretch>
        </p:blipFill>
        <p:spPr bwMode="auto">
          <a:xfrm>
            <a:off x="2193607" y="2326623"/>
            <a:ext cx="4381500" cy="2619375"/>
          </a:xfrm>
          <a:prstGeom prst="rect">
            <a:avLst/>
          </a:prstGeom>
          <a:noFill/>
          <a:ln w="9525">
            <a:noFill/>
            <a:miter lim="800000"/>
            <a:headEnd/>
            <a:tailEnd/>
          </a:ln>
        </p:spPr>
      </p:pic>
      <p:pic>
        <p:nvPicPr>
          <p:cNvPr id="13" name="Picture 3"/>
          <p:cNvPicPr>
            <a:picLocks noChangeAspect="1" noChangeArrowheads="1"/>
          </p:cNvPicPr>
          <p:nvPr/>
        </p:nvPicPr>
        <p:blipFill>
          <a:blip r:embed="rId7"/>
          <a:srcRect/>
          <a:stretch>
            <a:fillRect/>
          </a:stretch>
        </p:blipFill>
        <p:spPr bwMode="auto">
          <a:xfrm>
            <a:off x="7051040" y="2064686"/>
            <a:ext cx="2438400" cy="1571625"/>
          </a:xfrm>
          <a:prstGeom prst="rect">
            <a:avLst/>
          </a:prstGeom>
          <a:noFill/>
          <a:ln w="9525">
            <a:noFill/>
            <a:miter lim="800000"/>
            <a:headEnd/>
            <a:tailEnd/>
          </a:ln>
        </p:spPr>
      </p:pic>
      <p:pic>
        <p:nvPicPr>
          <p:cNvPr id="18" name="Picture 4"/>
          <p:cNvPicPr>
            <a:picLocks noChangeAspect="1" noChangeArrowheads="1"/>
          </p:cNvPicPr>
          <p:nvPr/>
        </p:nvPicPr>
        <p:blipFill>
          <a:blip r:embed="rId8"/>
          <a:srcRect/>
          <a:stretch>
            <a:fillRect/>
          </a:stretch>
        </p:blipFill>
        <p:spPr bwMode="auto">
          <a:xfrm>
            <a:off x="7051040" y="3954597"/>
            <a:ext cx="2438400" cy="1590675"/>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8FBD20BC-FA7D-4A91-967E-13CB19401304}"/>
              </a:ext>
            </a:extLst>
          </p:cNvPr>
          <p:cNvSpPr>
            <a:spLocks noGrp="1"/>
          </p:cNvSpPr>
          <p:nvPr>
            <p:ph type="sldNum" sz="quarter" idx="7"/>
          </p:nvPr>
        </p:nvSpPr>
        <p:spPr/>
        <p:txBody>
          <a:bodyPr/>
          <a:lstStyle/>
          <a:p>
            <a:pPr marL="38100">
              <a:lnSpc>
                <a:spcPts val="1430"/>
              </a:lnSpc>
            </a:pPr>
            <a:fld id="{81D60167-4931-47E6-BA6A-407CBD079E47}" type="slidenum">
              <a:rPr lang="es-CO" spc="-5" smtClean="0"/>
              <a:t>57</a:t>
            </a:fld>
            <a:endParaRPr lang="es-CO" spc="-5" dirty="0"/>
          </a:p>
        </p:txBody>
      </p:sp>
    </p:spTree>
    <p:extLst>
      <p:ext uri="{BB962C8B-B14F-4D97-AF65-F5344CB8AC3E}">
        <p14:creationId xmlns:p14="http://schemas.microsoft.com/office/powerpoint/2010/main" val="23225545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En ciertas aplicaciones, es conveniente poder </a:t>
            </a:r>
            <a:r>
              <a:rPr lang="es-CO" sz="1600" i="1" dirty="0">
                <a:solidFill>
                  <a:srgbClr val="7C9E38"/>
                </a:solidFill>
                <a:cs typeface="Arial" charset="0"/>
              </a:rPr>
              <a:t>reconstruir una imagen </a:t>
            </a:r>
            <a:r>
              <a:rPr lang="es-CO" sz="1600" dirty="0">
                <a:cs typeface="Arial" charset="0"/>
              </a:rPr>
              <a:t>que ha sufrido varias erosiones o poder </a:t>
            </a:r>
            <a:r>
              <a:rPr lang="es-CO" sz="1600" i="1" dirty="0">
                <a:solidFill>
                  <a:srgbClr val="7C9E38"/>
                </a:solidFill>
                <a:cs typeface="Arial" charset="0"/>
              </a:rPr>
              <a:t>llenar un objeto </a:t>
            </a:r>
            <a:r>
              <a:rPr lang="es-CO" sz="1600" dirty="0">
                <a:cs typeface="Arial" charset="0"/>
              </a:rPr>
              <a:t>que está definido por un borde, a esto se le conoce como </a:t>
            </a:r>
            <a:r>
              <a:rPr lang="es-CO" sz="1600" dirty="0">
                <a:solidFill>
                  <a:schemeClr val="accent2"/>
                </a:solidFill>
                <a:cs typeface="Arial" charset="0"/>
              </a:rPr>
              <a:t>Relleno de Regiones</a:t>
            </a:r>
            <a:r>
              <a:rPr lang="es-CO" sz="1600" dirty="0">
                <a:cs typeface="Arial" charset="0"/>
              </a:rPr>
              <a:t>. </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Para iniciar el relleno debemos empezar en un punto </a:t>
            </a:r>
            <a:r>
              <a:rPr lang="es-CO" sz="1600" b="1" dirty="0">
                <a:cs typeface="Arial" charset="0"/>
              </a:rPr>
              <a:t>P</a:t>
            </a:r>
            <a:r>
              <a:rPr lang="es-CO" sz="1600" dirty="0">
                <a:cs typeface="Arial" charset="0"/>
              </a:rPr>
              <a:t> (denominado semilla) que se encuentre dentro de la frontera que queremos rellenar. El siguiente procedimiento, entonces, rellena la región determinada por el punto </a:t>
            </a:r>
            <a:r>
              <a:rPr lang="es-CO" sz="1600" b="1" dirty="0">
                <a:cs typeface="Arial" charset="0"/>
              </a:rPr>
              <a:t>P</a:t>
            </a:r>
            <a:r>
              <a:rPr lang="es-CO" sz="1600" dirty="0">
                <a:cs typeface="Arial" charset="0"/>
              </a:rPr>
              <a:t> :</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tabLst>
                <a:tab pos="2239963" algn="l"/>
              </a:tabLst>
              <a:defRPr/>
            </a:pPr>
            <a:r>
              <a:rPr lang="es-CO" sz="1600" dirty="0">
                <a:cs typeface="Arial" charset="0"/>
              </a:rPr>
              <a:t>	donde X</a:t>
            </a:r>
            <a:r>
              <a:rPr lang="es-CO" sz="1600" baseline="-25000" dirty="0">
                <a:cs typeface="Arial" charset="0"/>
              </a:rPr>
              <a:t>0</a:t>
            </a:r>
            <a:r>
              <a:rPr lang="es-CO" sz="1600" dirty="0">
                <a:cs typeface="Arial" charset="0"/>
              </a:rPr>
              <a:t>=P, y B es el elemento estructural. El algoritmo converge cuando </a:t>
            </a:r>
            <a:r>
              <a:rPr lang="es-CO" sz="1600" dirty="0" err="1">
                <a:cs typeface="Arial" charset="0"/>
              </a:rPr>
              <a:t>X</a:t>
            </a:r>
            <a:r>
              <a:rPr lang="es-CO" sz="1600" baseline="-25000" dirty="0" err="1">
                <a:cs typeface="Arial" charset="0"/>
              </a:rPr>
              <a:t>k</a:t>
            </a:r>
            <a:r>
              <a:rPr lang="es-CO" sz="1600" dirty="0">
                <a:cs typeface="Arial" charset="0"/>
              </a:rPr>
              <a:t> = X</a:t>
            </a:r>
            <a:r>
              <a:rPr lang="es-CO" sz="1600" baseline="-25000" dirty="0">
                <a:cs typeface="Arial" charset="0"/>
              </a:rPr>
              <a:t>k-1</a:t>
            </a:r>
            <a:r>
              <a:rPr lang="es-CO" sz="1600" dirty="0">
                <a:cs typeface="Arial" charset="0"/>
              </a:rPr>
              <a:t>. El conjunto resultante de la unión de </a:t>
            </a:r>
            <a:r>
              <a:rPr lang="es-CO" sz="1600" dirty="0" err="1">
                <a:cs typeface="Arial" charset="0"/>
              </a:rPr>
              <a:t>X</a:t>
            </a:r>
            <a:r>
              <a:rPr lang="es-CO" sz="1600" baseline="-25000" dirty="0" err="1">
                <a:cs typeface="Arial" charset="0"/>
              </a:rPr>
              <a:t>k</a:t>
            </a:r>
            <a:r>
              <a:rPr lang="es-CO" sz="1600" dirty="0">
                <a:cs typeface="Arial" charset="0"/>
              </a:rPr>
              <a:t> y A contiene a la región rellenada y su borde. </a:t>
            </a: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5" name="Picture 3"/>
          <p:cNvPicPr>
            <a:picLocks noChangeAspect="1" noChangeArrowheads="1"/>
          </p:cNvPicPr>
          <p:nvPr/>
        </p:nvPicPr>
        <p:blipFill>
          <a:blip r:embed="rId6"/>
          <a:srcRect/>
          <a:stretch>
            <a:fillRect/>
          </a:stretch>
        </p:blipFill>
        <p:spPr bwMode="auto">
          <a:xfrm>
            <a:off x="4221164" y="4180205"/>
            <a:ext cx="3952875" cy="323850"/>
          </a:xfrm>
          <a:prstGeom prst="rect">
            <a:avLst/>
          </a:prstGeom>
          <a:noFill/>
          <a:ln w="9525">
            <a:noFill/>
            <a:miter lim="800000"/>
            <a:headEnd/>
            <a:tailEnd/>
          </a:ln>
        </p:spPr>
      </p:pic>
      <p:graphicFrame>
        <p:nvGraphicFramePr>
          <p:cNvPr id="6" name="Group 156"/>
          <p:cNvGraphicFramePr>
            <a:graphicFrameLocks noGrp="1"/>
          </p:cNvGraphicFramePr>
          <p:nvPr/>
        </p:nvGraphicFramePr>
        <p:xfrm>
          <a:off x="5586031" y="4605760"/>
          <a:ext cx="958025" cy="914400"/>
        </p:xfrm>
        <a:graphic>
          <a:graphicData uri="http://schemas.openxmlformats.org/drawingml/2006/table">
            <a:tbl>
              <a:tblPr>
                <a:tableStyleId>{3C2FFA5D-87B4-456A-9821-1D502468CF0F}</a:tableStyleId>
              </a:tblPr>
              <a:tblGrid>
                <a:gridCol w="319605">
                  <a:extLst>
                    <a:ext uri="{9D8B030D-6E8A-4147-A177-3AD203B41FA5}">
                      <a16:colId xmlns:a16="http://schemas.microsoft.com/office/drawing/2014/main" val="20000"/>
                    </a:ext>
                  </a:extLst>
                </a:gridCol>
                <a:gridCol w="318815">
                  <a:extLst>
                    <a:ext uri="{9D8B030D-6E8A-4147-A177-3AD203B41FA5}">
                      <a16:colId xmlns:a16="http://schemas.microsoft.com/office/drawing/2014/main" val="20001"/>
                    </a:ext>
                  </a:extLst>
                </a:gridCol>
                <a:gridCol w="319605">
                  <a:extLst>
                    <a:ext uri="{9D8B030D-6E8A-4147-A177-3AD203B41FA5}">
                      <a16:colId xmlns:a16="http://schemas.microsoft.com/office/drawing/2014/main" val="20002"/>
                    </a:ext>
                  </a:extLst>
                </a:gridCol>
              </a:tblGrid>
              <a:tr h="29912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29912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u="none" strike="noStrike" cap="none" normalizeH="0" baseline="0" dirty="0">
                          <a:ln>
                            <a:noFill/>
                          </a:ln>
                          <a:effectLst/>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29912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0</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8837AC42-57A6-46D9-B174-048CB29A5460}"/>
              </a:ext>
            </a:extLst>
          </p:cNvPr>
          <p:cNvSpPr>
            <a:spLocks noGrp="1"/>
          </p:cNvSpPr>
          <p:nvPr>
            <p:ph type="sldNum" sz="quarter" idx="7"/>
          </p:nvPr>
        </p:nvSpPr>
        <p:spPr/>
        <p:txBody>
          <a:bodyPr/>
          <a:lstStyle/>
          <a:p>
            <a:pPr marL="38100">
              <a:lnSpc>
                <a:spcPts val="1430"/>
              </a:lnSpc>
            </a:pPr>
            <a:fld id="{81D60167-4931-47E6-BA6A-407CBD079E47}" type="slidenum">
              <a:rPr lang="es-CO" spc="-5" smtClean="0"/>
              <a:t>58</a:t>
            </a:fld>
            <a:endParaRPr lang="es-CO" spc="-5" dirty="0"/>
          </a:p>
        </p:txBody>
      </p:sp>
    </p:spTree>
    <p:extLst>
      <p:ext uri="{BB962C8B-B14F-4D97-AF65-F5344CB8AC3E}">
        <p14:creationId xmlns:p14="http://schemas.microsoft.com/office/powerpoint/2010/main" val="3001541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de </a:t>
            </a:r>
            <a:r>
              <a:rPr lang="es-CO" sz="1600" dirty="0">
                <a:solidFill>
                  <a:schemeClr val="accent2"/>
                </a:solidFill>
                <a:cs typeface="Arial" charset="0"/>
              </a:rPr>
              <a:t>Relleno de Regiones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2457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7194" y="3133097"/>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49914" y="3140877"/>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72316" y="3720631"/>
            <a:ext cx="761524" cy="76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CuadroTexto"/>
          <p:cNvSpPr txBox="1"/>
          <p:nvPr/>
        </p:nvSpPr>
        <p:spPr>
          <a:xfrm>
            <a:off x="2587571" y="3140878"/>
            <a:ext cx="274434" cy="276999"/>
          </a:xfrm>
          <a:prstGeom prst="rect">
            <a:avLst/>
          </a:prstGeom>
          <a:noFill/>
        </p:spPr>
        <p:txBody>
          <a:bodyPr wrap="none" rtlCol="0">
            <a:spAutoFit/>
          </a:bodyPr>
          <a:lstStyle/>
          <a:p>
            <a:pPr>
              <a:lnSpc>
                <a:spcPct val="100000"/>
              </a:lnSpc>
              <a:buNone/>
            </a:pPr>
            <a:r>
              <a:rPr lang="es-CO" sz="1200" dirty="0">
                <a:solidFill>
                  <a:schemeClr val="accent2"/>
                </a:solidFill>
              </a:rPr>
              <a:t>A</a:t>
            </a:r>
          </a:p>
        </p:txBody>
      </p:sp>
      <p:sp>
        <p:nvSpPr>
          <p:cNvPr id="15" name="14 CuadroTexto"/>
          <p:cNvSpPr txBox="1"/>
          <p:nvPr/>
        </p:nvSpPr>
        <p:spPr>
          <a:xfrm>
            <a:off x="5253423" y="3140878"/>
            <a:ext cx="317716" cy="276999"/>
          </a:xfrm>
          <a:prstGeom prst="rect">
            <a:avLst/>
          </a:prstGeom>
          <a:noFill/>
        </p:spPr>
        <p:txBody>
          <a:bodyPr wrap="none" rtlCol="0">
            <a:spAutoFit/>
          </a:bodyPr>
          <a:lstStyle/>
          <a:p>
            <a:pPr>
              <a:lnSpc>
                <a:spcPct val="100000"/>
              </a:lnSpc>
              <a:buNone/>
            </a:pPr>
            <a:r>
              <a:rPr lang="es-CO" sz="1200" dirty="0">
                <a:solidFill>
                  <a:schemeClr val="accent2"/>
                </a:solidFill>
              </a:rPr>
              <a:t>A</a:t>
            </a:r>
            <a:r>
              <a:rPr lang="es-CO" sz="1200" baseline="30000" dirty="0">
                <a:solidFill>
                  <a:schemeClr val="accent2"/>
                </a:solidFill>
              </a:rPr>
              <a:t>c</a:t>
            </a:r>
          </a:p>
        </p:txBody>
      </p:sp>
      <p:sp>
        <p:nvSpPr>
          <p:cNvPr id="16" name="15 CuadroTexto"/>
          <p:cNvSpPr txBox="1"/>
          <p:nvPr/>
        </p:nvSpPr>
        <p:spPr>
          <a:xfrm>
            <a:off x="8023472" y="3720631"/>
            <a:ext cx="268022" cy="276999"/>
          </a:xfrm>
          <a:prstGeom prst="rect">
            <a:avLst/>
          </a:prstGeom>
          <a:noFill/>
        </p:spPr>
        <p:txBody>
          <a:bodyPr wrap="none" rtlCol="0">
            <a:spAutoFit/>
          </a:bodyPr>
          <a:lstStyle/>
          <a:p>
            <a:pPr>
              <a:lnSpc>
                <a:spcPct val="100000"/>
              </a:lnSpc>
              <a:buNone/>
            </a:pPr>
            <a:r>
              <a:rPr lang="es-CO" sz="1200" dirty="0">
                <a:solidFill>
                  <a:schemeClr val="accent2"/>
                </a:solidFill>
              </a:rPr>
              <a:t>B</a:t>
            </a:r>
          </a:p>
        </p:txBody>
      </p:sp>
      <p:sp>
        <p:nvSpPr>
          <p:cNvPr id="2" name="Marcador de número de diapositiva 1">
            <a:extLst>
              <a:ext uri="{FF2B5EF4-FFF2-40B4-BE49-F238E27FC236}">
                <a16:creationId xmlns:a16="http://schemas.microsoft.com/office/drawing/2014/main" id="{F62D3D89-7833-4C67-9277-57E302719458}"/>
              </a:ext>
            </a:extLst>
          </p:cNvPr>
          <p:cNvSpPr>
            <a:spLocks noGrp="1"/>
          </p:cNvSpPr>
          <p:nvPr>
            <p:ph type="sldNum" sz="quarter" idx="7"/>
          </p:nvPr>
        </p:nvSpPr>
        <p:spPr/>
        <p:txBody>
          <a:bodyPr/>
          <a:lstStyle/>
          <a:p>
            <a:pPr marL="38100">
              <a:lnSpc>
                <a:spcPts val="1430"/>
              </a:lnSpc>
            </a:pPr>
            <a:fld id="{81D60167-4931-47E6-BA6A-407CBD079E47}" type="slidenum">
              <a:rPr lang="es-CO" spc="-5" smtClean="0"/>
              <a:t>59</a:t>
            </a:fld>
            <a:endParaRPr lang="es-CO" spc="-5" dirty="0"/>
          </a:p>
        </p:txBody>
      </p:sp>
    </p:spTree>
    <p:extLst>
      <p:ext uri="{BB962C8B-B14F-4D97-AF65-F5344CB8AC3E}">
        <p14:creationId xmlns:p14="http://schemas.microsoft.com/office/powerpoint/2010/main" val="14013278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0" y="0"/>
            <a:ext cx="2974318" cy="15615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6" name="Marcador de número de diapositiva 3">
            <a:extLst>
              <a:ext uri="{FF2B5EF4-FFF2-40B4-BE49-F238E27FC236}">
                <a16:creationId xmlns:a16="http://schemas.microsoft.com/office/drawing/2014/main" id="{30DA4BA5-831A-4740-B947-390A7263DF29}"/>
              </a:ext>
            </a:extLst>
          </p:cNvPr>
          <p:cNvSpPr>
            <a:spLocks noGrp="1"/>
          </p:cNvSpPr>
          <p:nvPr>
            <p:ph type="sldNum" sz="quarter" idx="7"/>
          </p:nvPr>
        </p:nvSpPr>
        <p:spPr>
          <a:xfrm>
            <a:off x="6428740" y="6600380"/>
            <a:ext cx="256540" cy="182038"/>
          </a:xfrm>
        </p:spPr>
        <p:txBody>
          <a:bodyPr/>
          <a:lstStyle/>
          <a:p>
            <a:pPr marL="38100" marR="0" lvl="0" indent="0" algn="ctr"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ctr" defTabSz="914400" rtl="0" eaLnBrk="1" fontAlgn="auto" latinLnBrk="0" hangingPunct="1">
                <a:lnSpc>
                  <a:spcPts val="1430"/>
                </a:lnSpc>
                <a:spcBef>
                  <a:spcPts val="0"/>
                </a:spcBef>
                <a:spcAft>
                  <a:spcPts val="0"/>
                </a:spcAft>
                <a:buClrTx/>
                <a:buSzTx/>
                <a:buFontTx/>
                <a:buNone/>
                <a:tabLst/>
                <a:defRPr/>
              </a:pPr>
              <a:t>6</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sp>
        <p:nvSpPr>
          <p:cNvPr id="4" name="CuadroTexto 3">
            <a:extLst>
              <a:ext uri="{FF2B5EF4-FFF2-40B4-BE49-F238E27FC236}">
                <a16:creationId xmlns:a16="http://schemas.microsoft.com/office/drawing/2014/main" id="{6F9645D8-7110-4255-BB50-B78C8E70D8A8}"/>
              </a:ext>
            </a:extLst>
          </p:cNvPr>
          <p:cNvSpPr txBox="1"/>
          <p:nvPr/>
        </p:nvSpPr>
        <p:spPr>
          <a:xfrm>
            <a:off x="4724400" y="4943750"/>
            <a:ext cx="18473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CO" sz="2000" b="0" i="0" u="none" strike="noStrike" kern="1200" cap="none" spc="0" normalizeH="0" baseline="0" noProof="0" dirty="0">
              <a:ln>
                <a:noFill/>
              </a:ln>
              <a:solidFill>
                <a:prstClr val="black"/>
              </a:solidFill>
              <a:effectLst>
                <a:outerShdw blurRad="38100" dist="38100" dir="2700000" algn="tl">
                  <a:srgbClr val="000000">
                    <a:alpha val="43137"/>
                  </a:srgbClr>
                </a:outerShdw>
              </a:effectLst>
              <a:uLnTx/>
              <a:uFillTx/>
              <a:latin typeface="Calibri"/>
              <a:ea typeface="+mn-ea"/>
              <a:cs typeface="+mn-cs"/>
            </a:endParaRPr>
          </a:p>
        </p:txBody>
      </p:sp>
      <p:sp>
        <p:nvSpPr>
          <p:cNvPr id="5" name="Título 4">
            <a:extLst>
              <a:ext uri="{FF2B5EF4-FFF2-40B4-BE49-F238E27FC236}">
                <a16:creationId xmlns:a16="http://schemas.microsoft.com/office/drawing/2014/main" id="{86D3538C-FF6B-4472-AD88-5D9126E952E9}"/>
              </a:ext>
            </a:extLst>
          </p:cNvPr>
          <p:cNvSpPr>
            <a:spLocks noGrp="1"/>
          </p:cNvSpPr>
          <p:nvPr>
            <p:ph type="title"/>
          </p:nvPr>
        </p:nvSpPr>
        <p:spPr>
          <a:xfrm>
            <a:off x="838454" y="364997"/>
            <a:ext cx="7334875" cy="333874"/>
          </a:xfrm>
        </p:spPr>
        <p:txBody>
          <a:bodyPr/>
          <a:lstStyle/>
          <a:p>
            <a:pPr marR="0" lvl="1" algn="just" defTabSz="411163" rtl="0" eaLnBrk="0" fontAlgn="base" latinLnBrk="0" hangingPunct="0">
              <a:lnSpc>
                <a:spcPts val="2500"/>
              </a:lnSpc>
              <a:spcBef>
                <a:spcPct val="0"/>
              </a:spcBef>
              <a:spcAft>
                <a:spcPct val="0"/>
              </a:spcAft>
              <a:buClrTx/>
              <a:buSzTx/>
              <a:tabLst>
                <a:tab pos="2239963" algn="l"/>
              </a:tabLst>
              <a:defRPr/>
            </a:pPr>
            <a:r>
              <a:rPr lang="es-CO" sz="3200" b="1" kern="1200" cap="small" dirty="0">
                <a:solidFill>
                  <a:prstClr val="black"/>
                </a:solidFill>
                <a:effectLst>
                  <a:outerShdw blurRad="38100" dist="38100" dir="2700000" algn="tl">
                    <a:srgbClr val="000000">
                      <a:alpha val="43137"/>
                    </a:srgbClr>
                  </a:outerShdw>
                </a:effectLst>
                <a:latin typeface="Arial" charset="0"/>
                <a:ea typeface="ＭＳ Ｐゴシック" pitchFamily="34" charset="-128"/>
                <a:cs typeface="Times New Roman" pitchFamily="18" charset="0"/>
              </a:rPr>
              <a:t>  </a:t>
            </a:r>
            <a:r>
              <a:rPr lang="es-CO" sz="3200" b="1" kern="1200" cap="small" dirty="0">
                <a:solidFill>
                  <a:prstClr val="black"/>
                </a:solidFill>
                <a:effectLst>
                  <a:outerShdw blurRad="38100" dist="38100" dir="2700000" algn="tl">
                    <a:srgbClr val="000000">
                      <a:alpha val="43137"/>
                    </a:srgbClr>
                  </a:outerShdw>
                </a:effectLst>
                <a:latin typeface="Times New Roman" panose="02020603050405020304" pitchFamily="18" charset="0"/>
                <a:ea typeface="ＭＳ Ｐゴシック" pitchFamily="34" charset="-128"/>
                <a:cs typeface="Times New Roman" panose="02020603050405020304" pitchFamily="18" charset="0"/>
              </a:rPr>
              <a:t>Evaluación</a:t>
            </a:r>
            <a:endParaRPr lang="es-CO" sz="3200" b="1" kern="1200" dirty="0">
              <a:solidFill>
                <a:prstClr val="black"/>
              </a:solidFill>
              <a:effectLst>
                <a:outerShdw blurRad="38100" dist="38100" dir="2700000" algn="tl">
                  <a:srgbClr val="000000">
                    <a:alpha val="43137"/>
                  </a:srgbClr>
                </a:outerShdw>
              </a:effectLst>
              <a:latin typeface="Times New Roman" panose="02020603050405020304" pitchFamily="18" charset="0"/>
              <a:ea typeface="ＭＳ Ｐゴシック" pitchFamily="34" charset="-128"/>
              <a:cs typeface="Times New Roman" panose="02020603050405020304" pitchFamily="18" charset="0"/>
            </a:endParaRPr>
          </a:p>
        </p:txBody>
      </p:sp>
      <p:graphicFrame>
        <p:nvGraphicFramePr>
          <p:cNvPr id="7" name="Tabla 6">
            <a:extLst>
              <a:ext uri="{FF2B5EF4-FFF2-40B4-BE49-F238E27FC236}">
                <a16:creationId xmlns:a16="http://schemas.microsoft.com/office/drawing/2014/main" id="{D09981B4-9031-41F6-9F32-F76A6A1323DF}"/>
              </a:ext>
            </a:extLst>
          </p:cNvPr>
          <p:cNvGraphicFramePr>
            <a:graphicFrameLocks noGrp="1"/>
          </p:cNvGraphicFramePr>
          <p:nvPr>
            <p:extLst/>
          </p:nvPr>
        </p:nvGraphicFramePr>
        <p:xfrm>
          <a:off x="1066800" y="2697765"/>
          <a:ext cx="9067800" cy="1903720"/>
        </p:xfrm>
        <a:graphic>
          <a:graphicData uri="http://schemas.openxmlformats.org/drawingml/2006/table">
            <a:tbl>
              <a:tblPr firstRow="1" bandRow="1"/>
              <a:tblGrid>
                <a:gridCol w="7354746">
                  <a:extLst>
                    <a:ext uri="{9D8B030D-6E8A-4147-A177-3AD203B41FA5}">
                      <a16:colId xmlns:a16="http://schemas.microsoft.com/office/drawing/2014/main" val="2038259140"/>
                    </a:ext>
                  </a:extLst>
                </a:gridCol>
                <a:gridCol w="1713054">
                  <a:extLst>
                    <a:ext uri="{9D8B030D-6E8A-4147-A177-3AD203B41FA5}">
                      <a16:colId xmlns:a16="http://schemas.microsoft.com/office/drawing/2014/main" val="889891099"/>
                    </a:ext>
                  </a:extLst>
                </a:gridCol>
              </a:tblGrid>
              <a:tr h="990600">
                <a:tc>
                  <a:txBody>
                    <a:bodyPr/>
                    <a:lstStyle/>
                    <a:p>
                      <a:pPr>
                        <a:lnSpc>
                          <a:spcPct val="107000"/>
                        </a:lnSpc>
                        <a:spcAft>
                          <a:spcPts val="800"/>
                        </a:spcAft>
                      </a:pPr>
                      <a:r>
                        <a:rPr lang="es-MX" sz="1100" b="1" dirty="0">
                          <a:effectLst/>
                          <a:latin typeface="Times New Roman" panose="02020603050405020304" pitchFamily="18" charset="0"/>
                          <a:ea typeface="Calibri" panose="020F0502020204030204" pitchFamily="34" charset="0"/>
                          <a:cs typeface="Times New Roman" panose="02020603050405020304" pitchFamily="18" charset="0"/>
                        </a:rPr>
                        <a:t>Curso de Coursera: </a:t>
                      </a:r>
                      <a:r>
                        <a:rPr lang="es-ES" sz="1100" b="1" dirty="0">
                          <a:effectLst/>
                          <a:latin typeface="Times New Roman" panose="02020603050405020304" pitchFamily="18" charset="0"/>
                          <a:ea typeface="Calibri" panose="020F0502020204030204" pitchFamily="34" charset="0"/>
                          <a:cs typeface="Times New Roman" panose="02020603050405020304" pitchFamily="18" charset="0"/>
                        </a:rPr>
                        <a:t>Procesamiento Digital de Imágenes</a:t>
                      </a:r>
                      <a:endParaRPr lang="es-CO" sz="11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CO" sz="1000" dirty="0">
                          <a:solidFill>
                            <a:schemeClr val="tx1"/>
                          </a:solidFill>
                          <a:effectLst/>
                          <a:latin typeface="+mj-lt"/>
                          <a:ea typeface="Calibri" panose="020F0502020204030204" pitchFamily="34" charset="0"/>
                          <a:cs typeface="Times New Roman" panose="02020603050405020304" pitchFamily="18" charset="0"/>
                        </a:rPr>
                        <a:t>Universidad Católica de Chile</a:t>
                      </a:r>
                    </a:p>
                    <a:p>
                      <a:pPr>
                        <a:lnSpc>
                          <a:spcPct val="107000"/>
                        </a:lnSpc>
                        <a:spcAft>
                          <a:spcPts val="800"/>
                        </a:spcAft>
                      </a:pPr>
                      <a:r>
                        <a:rPr lang="es-CO" sz="1000" b="1" dirty="0">
                          <a:solidFill>
                            <a:schemeClr val="tx1"/>
                          </a:solidFill>
                          <a:effectLst/>
                          <a:latin typeface="+mj-lt"/>
                          <a:ea typeface="Calibri" panose="020F0502020204030204" pitchFamily="34" charset="0"/>
                          <a:cs typeface="Times New Roman" panose="02020603050405020304" pitchFamily="18" charset="0"/>
                        </a:rPr>
                        <a:t>https://www.coursera.org/programs/coursera-para-la-universidad-nacional-de-colombia-ji3sj/learn/procesamiento-de-imagenes</a:t>
                      </a:r>
                      <a:endParaRPr lang="es-CO" sz="1000" dirty="0">
                        <a:solidFill>
                          <a:schemeClr val="tx1"/>
                        </a:solidFill>
                        <a:effectLst/>
                        <a:latin typeface="+mj-lt"/>
                        <a:ea typeface="Calibri" panose="020F0502020204030204" pitchFamily="34" charset="0"/>
                        <a:cs typeface="Times New Roman" panose="02020603050405020304" pitchFamily="18" charset="0"/>
                      </a:endParaRPr>
                    </a:p>
                    <a:p>
                      <a:pPr>
                        <a:lnSpc>
                          <a:spcPct val="107000"/>
                        </a:lnSpc>
                        <a:spcAft>
                          <a:spcPts val="800"/>
                        </a:spcAft>
                      </a:pPr>
                      <a:r>
                        <a:rPr lang="es-ES_tradnl" sz="900" b="1"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Fecha límite del certificado: 28 de septiembre de 2024</a:t>
                      </a:r>
                      <a:endParaRPr lang="es-CO"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s-ES_tradnl" sz="1200" b="1">
                          <a:effectLst/>
                          <a:latin typeface="+mj-lt"/>
                          <a:ea typeface="Calibri" panose="020F0502020204030204" pitchFamily="34" charset="0"/>
                          <a:cs typeface="Times New Roman" panose="02020603050405020304" pitchFamily="18" charset="0"/>
                        </a:rPr>
                        <a:t>20%</a:t>
                      </a:r>
                      <a:endParaRPr lang="es-CO" sz="1200">
                        <a:effectLst/>
                        <a:latin typeface="+mj-lt"/>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4425133"/>
                  </a:ext>
                </a:extLst>
              </a:tr>
              <a:tr h="608960">
                <a:tc>
                  <a:txBody>
                    <a:bodyPr/>
                    <a:lstStyle/>
                    <a:p>
                      <a:pPr>
                        <a:lnSpc>
                          <a:spcPct val="107000"/>
                        </a:lnSpc>
                        <a:spcAft>
                          <a:spcPts val="800"/>
                        </a:spcAft>
                      </a:pPr>
                      <a:r>
                        <a:rPr lang="es-ES" sz="1200" b="1" dirty="0">
                          <a:effectLst/>
                          <a:latin typeface="Times New Roman" panose="02020603050405020304" pitchFamily="18" charset="0"/>
                          <a:ea typeface="Calibri" panose="020F0502020204030204" pitchFamily="34" charset="0"/>
                          <a:cs typeface="Times New Roman" panose="02020603050405020304" pitchFamily="18" charset="0"/>
                        </a:rPr>
                        <a:t>Dos (2) Exámenes Parciales. </a:t>
                      </a:r>
                      <a:endParaRPr lang="es-CO" sz="9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s-ES" sz="900" b="1" dirty="0">
                          <a:effectLst/>
                          <a:latin typeface="Times New Roman" panose="02020603050405020304" pitchFamily="18" charset="0"/>
                          <a:ea typeface="Calibri" panose="020F0502020204030204" pitchFamily="34" charset="0"/>
                          <a:cs typeface="Times New Roman" panose="02020603050405020304" pitchFamily="18" charset="0"/>
                        </a:rPr>
                        <a:t>Marzo 4 de 2024 </a:t>
                      </a:r>
                      <a:r>
                        <a:rPr lang="es-ES" sz="900" b="1"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y Septiembre 16 de 2024</a:t>
                      </a:r>
                      <a:endParaRPr lang="es-CO"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s-ES" sz="1200" b="1" dirty="0">
                          <a:effectLst/>
                          <a:latin typeface="+mj-lt"/>
                          <a:ea typeface="Calibri" panose="020F0502020204030204" pitchFamily="34" charset="0"/>
                          <a:cs typeface="Times New Roman" panose="02020603050405020304" pitchFamily="18" charset="0"/>
                        </a:rPr>
                        <a:t>20%</a:t>
                      </a:r>
                      <a:endParaRPr lang="es-CO" sz="1200" dirty="0">
                        <a:effectLst/>
                        <a:latin typeface="+mj-lt"/>
                        <a:ea typeface="Calibri" panose="020F0502020204030204" pitchFamily="34" charset="0"/>
                        <a:cs typeface="Times New Roman" panose="02020603050405020304" pitchFamily="18" charset="0"/>
                      </a:endParaRPr>
                    </a:p>
                    <a:p>
                      <a:pPr algn="ctr">
                        <a:lnSpc>
                          <a:spcPct val="107000"/>
                        </a:lnSpc>
                        <a:spcAft>
                          <a:spcPts val="800"/>
                        </a:spcAft>
                      </a:pPr>
                      <a:r>
                        <a:rPr lang="es-ES" sz="1200" b="1" dirty="0">
                          <a:effectLst/>
                          <a:latin typeface="+mj-lt"/>
                          <a:ea typeface="Calibri" panose="020F0502020204030204" pitchFamily="34" charset="0"/>
                          <a:cs typeface="Times New Roman" panose="02020603050405020304" pitchFamily="18" charset="0"/>
                        </a:rPr>
                        <a:t>(cada uno del 10%)</a:t>
                      </a:r>
                      <a:endParaRPr lang="es-CO" sz="1200" dirty="0">
                        <a:effectLst/>
                        <a:latin typeface="+mj-lt"/>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13563577"/>
                  </a:ext>
                </a:extLst>
              </a:tr>
              <a:tr h="304160">
                <a:tc>
                  <a:txBody>
                    <a:bodyPr/>
                    <a:lstStyle/>
                    <a:p>
                      <a:pPr>
                        <a:lnSpc>
                          <a:spcPct val="107000"/>
                        </a:lnSpc>
                        <a:spcAft>
                          <a:spcPts val="800"/>
                        </a:spcAft>
                      </a:pPr>
                      <a:r>
                        <a:rPr lang="es-ES" sz="1200" b="1" dirty="0">
                          <a:effectLst/>
                          <a:latin typeface="Times New Roman" panose="02020603050405020304" pitchFamily="18" charset="0"/>
                          <a:ea typeface="Calibri" panose="020F0502020204030204" pitchFamily="34" charset="0"/>
                          <a:cs typeface="Times New Roman" panose="02020603050405020304" pitchFamily="18" charset="0"/>
                        </a:rPr>
                        <a:t>Un (1) Trabajo Final:</a:t>
                      </a:r>
                      <a:r>
                        <a:rPr lang="es-ES" sz="900" b="1" dirty="0">
                          <a:effectLst/>
                          <a:latin typeface="Times New Roman" panose="02020603050405020304" pitchFamily="18" charset="0"/>
                          <a:ea typeface="Calibri" panose="020F0502020204030204" pitchFamily="34" charset="0"/>
                          <a:cs typeface="Times New Roman" panose="02020603050405020304" pitchFamily="18" charset="0"/>
                        </a:rPr>
                        <a:t> </a:t>
                      </a:r>
                      <a:r>
                        <a:rPr lang="es-ES" sz="900" b="1"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Entrega y Sustentación,</a:t>
                      </a:r>
                      <a:r>
                        <a:rPr lang="es-ES" sz="900" b="1" dirty="0">
                          <a:effectLst/>
                          <a:latin typeface="Verdana" panose="020B0604030504040204" pitchFamily="34" charset="0"/>
                          <a:ea typeface="Calibri" panose="020F0502020204030204" pitchFamily="34" charset="0"/>
                          <a:cs typeface="Times New Roman" panose="02020603050405020304" pitchFamily="18" charset="0"/>
                        </a:rPr>
                        <a:t> </a:t>
                      </a:r>
                      <a:r>
                        <a:rPr lang="es-ES" sz="900" b="1" dirty="0">
                          <a:effectLst/>
                          <a:highlight>
                            <a:srgbClr val="FFFF00"/>
                          </a:highlight>
                          <a:latin typeface="Verdana" panose="020B0604030504040204" pitchFamily="34" charset="0"/>
                          <a:ea typeface="Calibri" panose="020F0502020204030204" pitchFamily="34" charset="0"/>
                          <a:cs typeface="Times New Roman" panose="02020603050405020304" pitchFamily="18" charset="0"/>
                        </a:rPr>
                        <a:t>Lunes 23 de septiembre de 2024</a:t>
                      </a:r>
                      <a:endParaRPr lang="es-CO" sz="900" dirty="0">
                        <a:effectLst/>
                        <a:latin typeface="Calibri" panose="020F0502020204030204" pitchFamily="34" charset="0"/>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800"/>
                        </a:spcAft>
                      </a:pPr>
                      <a:r>
                        <a:rPr lang="es-ES" sz="1200" b="1" dirty="0">
                          <a:effectLst/>
                          <a:latin typeface="+mj-lt"/>
                          <a:ea typeface="Calibri" panose="020F0502020204030204" pitchFamily="34" charset="0"/>
                          <a:cs typeface="Times New Roman" panose="02020603050405020304" pitchFamily="18" charset="0"/>
                        </a:rPr>
                        <a:t>60 %</a:t>
                      </a:r>
                      <a:endParaRPr lang="es-CO" sz="1200" dirty="0">
                        <a:effectLst/>
                        <a:latin typeface="+mj-lt"/>
                        <a:ea typeface="Calibri" panose="020F0502020204030204" pitchFamily="34" charset="0"/>
                        <a:cs typeface="Times New Roman" panose="02020603050405020304" pitchFamily="18" charset="0"/>
                      </a:endParaRPr>
                    </a:p>
                  </a:txBody>
                  <a:tcPr marL="51856" marR="51856" marT="726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4701264"/>
                  </a:ext>
                </a:extLst>
              </a:tr>
            </a:tbl>
          </a:graphicData>
        </a:graphic>
      </p:graphicFrame>
    </p:spTree>
    <p:extLst>
      <p:ext uri="{BB962C8B-B14F-4D97-AF65-F5344CB8AC3E}">
        <p14:creationId xmlns:p14="http://schemas.microsoft.com/office/powerpoint/2010/main" val="11923990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558800" lvl="1" indent="-285750" defTabSz="411163" eaLnBrk="0" hangingPunct="0">
              <a:buBlip>
                <a:blip r:embed="rId4"/>
              </a:buBlip>
              <a:tabLst>
                <a:tab pos="2239963" algn="l"/>
              </a:tabLst>
              <a:defRPr/>
            </a:pPr>
            <a:r>
              <a:rPr lang="es-CO" sz="1600" dirty="0">
                <a:cs typeface="Arial" charset="0"/>
              </a:rPr>
              <a:t>Ejemplo de </a:t>
            </a:r>
            <a:r>
              <a:rPr lang="es-CO" sz="1600" dirty="0">
                <a:solidFill>
                  <a:schemeClr val="accent2"/>
                </a:solidFill>
                <a:cs typeface="Arial" charset="0"/>
              </a:rPr>
              <a:t>Relleno de Regiones</a:t>
            </a:r>
            <a:r>
              <a:rPr lang="es-CO" sz="1600" dirty="0">
                <a:cs typeface="Arial" charset="0"/>
              </a:rPr>
              <a:t>:</a:t>
            </a:r>
          </a:p>
          <a:p>
            <a:pPr marL="558800" lvl="1" indent="-285750" defTabSz="411163" eaLnBrk="0" hangingPunct="0">
              <a:buBlip>
                <a:blip r:embed="rId4"/>
              </a:buBlip>
              <a:tabLst>
                <a:tab pos="2239963" algn="l"/>
              </a:tabLst>
              <a:defRPr/>
            </a:pPr>
            <a:endParaRPr lang="es-CO" sz="1600" dirty="0">
              <a:cs typeface="Arial" charset="0"/>
            </a:endParaRPr>
          </a:p>
          <a:p>
            <a:pPr marL="558800" lvl="1" indent="-285750" defTabSz="411163" eaLnBrk="0" hangingPunct="0">
              <a:buBlip>
                <a:blip r:embed="rId4"/>
              </a:buBlip>
              <a:tabLst>
                <a:tab pos="2239963" algn="l"/>
              </a:tabLst>
              <a:defRPr/>
            </a:pPr>
            <a:endParaRPr lang="es-PE" sz="1600" dirty="0">
              <a:cs typeface="Arial" charset="0"/>
            </a:endParaRPr>
          </a:p>
          <a:p>
            <a:pPr marL="558800" lvl="1" indent="-285750" defTabSz="411163" eaLnBrk="0" hangingPunct="0">
              <a:buBlip>
                <a:blip r:embed="rId4"/>
              </a:buBlip>
              <a:tabLst>
                <a:tab pos="2239963" algn="l"/>
              </a:tabLst>
              <a:defRPr/>
            </a:pPr>
            <a:endParaRPr lang="es-CO" sz="1600" dirty="0">
              <a:cs typeface="Times New Roman" pitchFamily="18" charset="0"/>
            </a:endParaRPr>
          </a:p>
        </p:txBody>
      </p:sp>
      <p:pic>
        <p:nvPicPr>
          <p:cNvPr id="24576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7194" y="1731835"/>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4"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49914" y="1739615"/>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5"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19287" y="3551382"/>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6"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85589" y="3551382"/>
            <a:ext cx="1777046" cy="1777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7"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51891" y="3551382"/>
            <a:ext cx="1784826" cy="178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8" name="Picture 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25974" y="3551382"/>
            <a:ext cx="1784826" cy="178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69" name="Picture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72316" y="2319369"/>
            <a:ext cx="761524" cy="761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13 CuadroTexto"/>
          <p:cNvSpPr txBox="1"/>
          <p:nvPr/>
        </p:nvSpPr>
        <p:spPr>
          <a:xfrm>
            <a:off x="2587571" y="1739616"/>
            <a:ext cx="274434" cy="276999"/>
          </a:xfrm>
          <a:prstGeom prst="rect">
            <a:avLst/>
          </a:prstGeom>
          <a:noFill/>
        </p:spPr>
        <p:txBody>
          <a:bodyPr wrap="none" rtlCol="0">
            <a:spAutoFit/>
          </a:bodyPr>
          <a:lstStyle/>
          <a:p>
            <a:pPr>
              <a:lnSpc>
                <a:spcPct val="100000"/>
              </a:lnSpc>
              <a:buNone/>
            </a:pPr>
            <a:r>
              <a:rPr lang="es-CO" sz="1200" dirty="0">
                <a:solidFill>
                  <a:schemeClr val="accent2"/>
                </a:solidFill>
              </a:rPr>
              <a:t>A</a:t>
            </a:r>
          </a:p>
        </p:txBody>
      </p:sp>
      <p:sp>
        <p:nvSpPr>
          <p:cNvPr id="15" name="14 CuadroTexto"/>
          <p:cNvSpPr txBox="1"/>
          <p:nvPr/>
        </p:nvSpPr>
        <p:spPr>
          <a:xfrm>
            <a:off x="5253423" y="1739616"/>
            <a:ext cx="317716" cy="276999"/>
          </a:xfrm>
          <a:prstGeom prst="rect">
            <a:avLst/>
          </a:prstGeom>
          <a:noFill/>
        </p:spPr>
        <p:txBody>
          <a:bodyPr wrap="none" rtlCol="0">
            <a:spAutoFit/>
          </a:bodyPr>
          <a:lstStyle/>
          <a:p>
            <a:pPr>
              <a:lnSpc>
                <a:spcPct val="100000"/>
              </a:lnSpc>
              <a:buNone/>
            </a:pPr>
            <a:r>
              <a:rPr lang="es-CO" sz="1200" dirty="0">
                <a:solidFill>
                  <a:schemeClr val="accent2"/>
                </a:solidFill>
              </a:rPr>
              <a:t>A</a:t>
            </a:r>
            <a:r>
              <a:rPr lang="es-CO" sz="1200" baseline="30000" dirty="0">
                <a:solidFill>
                  <a:schemeClr val="accent2"/>
                </a:solidFill>
              </a:rPr>
              <a:t>c</a:t>
            </a:r>
          </a:p>
        </p:txBody>
      </p:sp>
      <p:sp>
        <p:nvSpPr>
          <p:cNvPr id="16" name="15 CuadroTexto"/>
          <p:cNvSpPr txBox="1"/>
          <p:nvPr/>
        </p:nvSpPr>
        <p:spPr>
          <a:xfrm>
            <a:off x="8023472" y="2319369"/>
            <a:ext cx="268022" cy="276999"/>
          </a:xfrm>
          <a:prstGeom prst="rect">
            <a:avLst/>
          </a:prstGeom>
          <a:noFill/>
        </p:spPr>
        <p:txBody>
          <a:bodyPr wrap="none" rtlCol="0">
            <a:spAutoFit/>
          </a:bodyPr>
          <a:lstStyle/>
          <a:p>
            <a:pPr>
              <a:lnSpc>
                <a:spcPct val="100000"/>
              </a:lnSpc>
              <a:buNone/>
            </a:pPr>
            <a:r>
              <a:rPr lang="es-CO" sz="1200" dirty="0">
                <a:solidFill>
                  <a:schemeClr val="accent2"/>
                </a:solidFill>
              </a:rPr>
              <a:t>B</a:t>
            </a:r>
          </a:p>
        </p:txBody>
      </p:sp>
      <p:sp>
        <p:nvSpPr>
          <p:cNvPr id="17" name="16 CuadroTexto"/>
          <p:cNvSpPr txBox="1"/>
          <p:nvPr/>
        </p:nvSpPr>
        <p:spPr>
          <a:xfrm>
            <a:off x="2635327" y="5330297"/>
            <a:ext cx="320922" cy="276999"/>
          </a:xfrm>
          <a:prstGeom prst="rect">
            <a:avLst/>
          </a:prstGeom>
          <a:noFill/>
        </p:spPr>
        <p:txBody>
          <a:bodyPr wrap="none" rtlCol="0">
            <a:spAutoFit/>
          </a:bodyPr>
          <a:lstStyle/>
          <a:p>
            <a:pPr>
              <a:lnSpc>
                <a:spcPct val="100000"/>
              </a:lnSpc>
              <a:buNone/>
            </a:pPr>
            <a:r>
              <a:rPr lang="es-CO" sz="1200" b="1" dirty="0">
                <a:solidFill>
                  <a:schemeClr val="accent2"/>
                </a:solidFill>
              </a:rPr>
              <a:t>X</a:t>
            </a:r>
            <a:r>
              <a:rPr lang="es-CO" sz="1200" b="1" baseline="-25000" dirty="0">
                <a:solidFill>
                  <a:schemeClr val="accent2"/>
                </a:solidFill>
              </a:rPr>
              <a:t>0</a:t>
            </a:r>
          </a:p>
        </p:txBody>
      </p:sp>
      <p:sp>
        <p:nvSpPr>
          <p:cNvPr id="18" name="17 CuadroTexto"/>
          <p:cNvSpPr txBox="1"/>
          <p:nvPr/>
        </p:nvSpPr>
        <p:spPr>
          <a:xfrm>
            <a:off x="4085589" y="5318410"/>
            <a:ext cx="1777046" cy="276999"/>
          </a:xfrm>
          <a:prstGeom prst="rect">
            <a:avLst/>
          </a:prstGeom>
          <a:noFill/>
        </p:spPr>
        <p:txBody>
          <a:bodyPr wrap="square" rtlCol="0">
            <a:spAutoFit/>
          </a:bodyPr>
          <a:lstStyle/>
          <a:p>
            <a:pPr algn="ctr">
              <a:lnSpc>
                <a:spcPct val="100000"/>
              </a:lnSpc>
              <a:buNone/>
            </a:pPr>
            <a:r>
              <a:rPr lang="es-CO" sz="1200" b="1" dirty="0">
                <a:solidFill>
                  <a:schemeClr val="accent2"/>
                </a:solidFill>
              </a:rPr>
              <a:t>X</a:t>
            </a:r>
            <a:r>
              <a:rPr lang="es-CO" sz="1200" b="1" baseline="-25000" dirty="0">
                <a:solidFill>
                  <a:schemeClr val="accent2"/>
                </a:solidFill>
              </a:rPr>
              <a:t>1</a:t>
            </a:r>
            <a:r>
              <a:rPr lang="es-CO" sz="1200" b="1" dirty="0">
                <a:solidFill>
                  <a:schemeClr val="accent2"/>
                </a:solidFill>
              </a:rPr>
              <a:t>= (X</a:t>
            </a:r>
            <a:r>
              <a:rPr lang="es-CO" sz="1200" b="1" baseline="-25000" dirty="0">
                <a:solidFill>
                  <a:schemeClr val="accent2"/>
                </a:solidFill>
              </a:rPr>
              <a:t>0 </a:t>
            </a:r>
            <a:r>
              <a:rPr lang="es-CO" sz="1200" b="1" dirty="0">
                <a:solidFill>
                  <a:schemeClr val="accent2"/>
                </a:solidFill>
                <a:sym typeface="Symbol"/>
              </a:rPr>
              <a:t> B)  A</a:t>
            </a:r>
            <a:r>
              <a:rPr lang="es-CO" sz="1200" b="1" baseline="30000" dirty="0">
                <a:solidFill>
                  <a:schemeClr val="accent2"/>
                </a:solidFill>
                <a:sym typeface="Symbol"/>
              </a:rPr>
              <a:t>c</a:t>
            </a:r>
            <a:r>
              <a:rPr lang="es-CO" sz="1200" b="1" dirty="0">
                <a:solidFill>
                  <a:schemeClr val="accent2"/>
                </a:solidFill>
              </a:rPr>
              <a:t>   </a:t>
            </a:r>
          </a:p>
        </p:txBody>
      </p:sp>
      <p:sp>
        <p:nvSpPr>
          <p:cNvPr id="20" name="19 CuadroTexto"/>
          <p:cNvSpPr txBox="1"/>
          <p:nvPr/>
        </p:nvSpPr>
        <p:spPr>
          <a:xfrm>
            <a:off x="9013656" y="5318409"/>
            <a:ext cx="567784" cy="276999"/>
          </a:xfrm>
          <a:prstGeom prst="rect">
            <a:avLst/>
          </a:prstGeom>
          <a:noFill/>
        </p:spPr>
        <p:txBody>
          <a:bodyPr wrap="none" rtlCol="0">
            <a:spAutoFit/>
          </a:bodyPr>
          <a:lstStyle/>
          <a:p>
            <a:pPr>
              <a:lnSpc>
                <a:spcPct val="100000"/>
              </a:lnSpc>
              <a:buNone/>
            </a:pPr>
            <a:r>
              <a:rPr lang="es-CO" sz="1200" b="1" dirty="0">
                <a:solidFill>
                  <a:schemeClr val="accent2"/>
                </a:solidFill>
              </a:rPr>
              <a:t>X</a:t>
            </a:r>
            <a:r>
              <a:rPr lang="es-CO" sz="1200" b="1" baseline="-25000" dirty="0">
                <a:solidFill>
                  <a:schemeClr val="accent2"/>
                </a:solidFill>
              </a:rPr>
              <a:t>2</a:t>
            </a:r>
            <a:r>
              <a:rPr lang="es-CO" sz="1200" b="1" dirty="0">
                <a:solidFill>
                  <a:schemeClr val="accent2"/>
                </a:solidFill>
              </a:rPr>
              <a:t> </a:t>
            </a:r>
            <a:r>
              <a:rPr lang="es-CO" sz="1200" b="1" dirty="0">
                <a:solidFill>
                  <a:schemeClr val="accent2"/>
                </a:solidFill>
                <a:sym typeface="Symbol"/>
              </a:rPr>
              <a:t>A</a:t>
            </a:r>
            <a:endParaRPr lang="es-CO" sz="1200" b="1" dirty="0">
              <a:solidFill>
                <a:schemeClr val="accent2"/>
              </a:solidFill>
            </a:endParaRPr>
          </a:p>
        </p:txBody>
      </p:sp>
      <p:sp>
        <p:nvSpPr>
          <p:cNvPr id="21" name="20 CuadroTexto"/>
          <p:cNvSpPr txBox="1"/>
          <p:nvPr/>
        </p:nvSpPr>
        <p:spPr>
          <a:xfrm>
            <a:off x="6259671" y="5332310"/>
            <a:ext cx="1777046" cy="276999"/>
          </a:xfrm>
          <a:prstGeom prst="rect">
            <a:avLst/>
          </a:prstGeom>
          <a:noFill/>
        </p:spPr>
        <p:txBody>
          <a:bodyPr wrap="square" rtlCol="0">
            <a:spAutoFit/>
          </a:bodyPr>
          <a:lstStyle/>
          <a:p>
            <a:pPr algn="ctr">
              <a:lnSpc>
                <a:spcPct val="100000"/>
              </a:lnSpc>
              <a:buNone/>
            </a:pPr>
            <a:r>
              <a:rPr lang="es-CO" sz="1200" b="1" dirty="0">
                <a:solidFill>
                  <a:schemeClr val="accent2"/>
                </a:solidFill>
              </a:rPr>
              <a:t>X</a:t>
            </a:r>
            <a:r>
              <a:rPr lang="es-CO" sz="1200" b="1" baseline="-25000" dirty="0">
                <a:solidFill>
                  <a:schemeClr val="accent2"/>
                </a:solidFill>
              </a:rPr>
              <a:t>2</a:t>
            </a:r>
            <a:r>
              <a:rPr lang="es-CO" sz="1200" b="1" dirty="0">
                <a:solidFill>
                  <a:schemeClr val="accent2"/>
                </a:solidFill>
              </a:rPr>
              <a:t>= (X</a:t>
            </a:r>
            <a:r>
              <a:rPr lang="es-CO" sz="1200" b="1" baseline="-25000" dirty="0">
                <a:solidFill>
                  <a:schemeClr val="accent2"/>
                </a:solidFill>
              </a:rPr>
              <a:t>1 </a:t>
            </a:r>
            <a:r>
              <a:rPr lang="es-CO" sz="1200" b="1" dirty="0">
                <a:solidFill>
                  <a:schemeClr val="accent2"/>
                </a:solidFill>
                <a:sym typeface="Symbol"/>
              </a:rPr>
              <a:t> B)  A</a:t>
            </a:r>
            <a:r>
              <a:rPr lang="es-CO" sz="1200" b="1" baseline="30000" dirty="0">
                <a:solidFill>
                  <a:schemeClr val="accent2"/>
                </a:solidFill>
                <a:sym typeface="Symbol"/>
              </a:rPr>
              <a:t>c</a:t>
            </a:r>
            <a:r>
              <a:rPr lang="es-CO" sz="1200" b="1" dirty="0">
                <a:solidFill>
                  <a:schemeClr val="accent2"/>
                </a:solidFill>
              </a:rPr>
              <a:t>   </a:t>
            </a:r>
          </a:p>
        </p:txBody>
      </p:sp>
      <p:sp>
        <p:nvSpPr>
          <p:cNvPr id="2" name="Marcador de número de diapositiva 1">
            <a:extLst>
              <a:ext uri="{FF2B5EF4-FFF2-40B4-BE49-F238E27FC236}">
                <a16:creationId xmlns:a16="http://schemas.microsoft.com/office/drawing/2014/main" id="{CEF82BD1-E398-416D-8D68-99F78C3824CA}"/>
              </a:ext>
            </a:extLst>
          </p:cNvPr>
          <p:cNvSpPr>
            <a:spLocks noGrp="1"/>
          </p:cNvSpPr>
          <p:nvPr>
            <p:ph type="sldNum" sz="quarter" idx="7"/>
          </p:nvPr>
        </p:nvSpPr>
        <p:spPr/>
        <p:txBody>
          <a:bodyPr/>
          <a:lstStyle/>
          <a:p>
            <a:pPr marL="38100">
              <a:lnSpc>
                <a:spcPts val="1430"/>
              </a:lnSpc>
            </a:pPr>
            <a:fld id="{81D60167-4931-47E6-BA6A-407CBD079E47}" type="slidenum">
              <a:rPr lang="es-CO" spc="-5" smtClean="0"/>
              <a:t>60</a:t>
            </a:fld>
            <a:endParaRPr lang="es-CO" spc="-5" dirty="0"/>
          </a:p>
        </p:txBody>
      </p:sp>
    </p:spTree>
    <p:extLst>
      <p:ext uri="{BB962C8B-B14F-4D97-AF65-F5344CB8AC3E}">
        <p14:creationId xmlns:p14="http://schemas.microsoft.com/office/powerpoint/2010/main" val="20585689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de </a:t>
            </a:r>
            <a:r>
              <a:rPr lang="es-CO" sz="1600" dirty="0">
                <a:solidFill>
                  <a:schemeClr val="accent2"/>
                </a:solidFill>
                <a:cs typeface="Arial" charset="0"/>
              </a:rPr>
              <a:t>Relleno de Regiones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273050" lvl="1" defTabSz="411163" eaLnBrk="0" hangingPunct="0">
              <a:tabLst>
                <a:tab pos="2239963" algn="l"/>
              </a:tabLst>
              <a:defRPr/>
            </a:pPr>
            <a:r>
              <a:rPr lang="es-CO" sz="1600" dirty="0">
                <a:cs typeface="Arial" charset="0"/>
              </a:rPr>
              <a:t>Aunque en este ejemplo sólo rellenamos una región o subconjunto, el concepto puede aplicarse a un número finito de regiones, siempre que conozcamos puntos dentro de éstas (las semillas).</a:t>
            </a: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24678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65413" y="2998917"/>
            <a:ext cx="7267575" cy="240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9B8C19B8-4843-468F-AA76-DE77FEA89852}"/>
              </a:ext>
            </a:extLst>
          </p:cNvPr>
          <p:cNvSpPr>
            <a:spLocks noGrp="1"/>
          </p:cNvSpPr>
          <p:nvPr>
            <p:ph type="sldNum" sz="quarter" idx="7"/>
          </p:nvPr>
        </p:nvSpPr>
        <p:spPr/>
        <p:txBody>
          <a:bodyPr/>
          <a:lstStyle/>
          <a:p>
            <a:pPr marL="38100">
              <a:lnSpc>
                <a:spcPts val="1430"/>
              </a:lnSpc>
            </a:pPr>
            <a:fld id="{81D60167-4931-47E6-BA6A-407CBD079E47}" type="slidenum">
              <a:rPr lang="es-CO" spc="-5" smtClean="0"/>
              <a:t>61</a:t>
            </a:fld>
            <a:endParaRPr lang="es-CO" spc="-5" dirty="0"/>
          </a:p>
        </p:txBody>
      </p:sp>
    </p:spTree>
    <p:extLst>
      <p:ext uri="{BB962C8B-B14F-4D97-AF65-F5344CB8AC3E}">
        <p14:creationId xmlns:p14="http://schemas.microsoft.com/office/powerpoint/2010/main" val="10096933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Arial" charset="0"/>
              </a:rPr>
              <a:t>Supongamos que </a:t>
            </a:r>
            <a:r>
              <a:rPr lang="es-CO" sz="1600" dirty="0">
                <a:solidFill>
                  <a:srgbClr val="7C9E38"/>
                </a:solidFill>
                <a:cs typeface="Arial" charset="0"/>
              </a:rPr>
              <a:t>Y</a:t>
            </a:r>
            <a:r>
              <a:rPr lang="es-CO" sz="1600" dirty="0">
                <a:cs typeface="Arial" charset="0"/>
              </a:rPr>
              <a:t> representa una </a:t>
            </a:r>
            <a:r>
              <a:rPr lang="es-CO" sz="1600" dirty="0">
                <a:solidFill>
                  <a:schemeClr val="accent2"/>
                </a:solidFill>
                <a:cs typeface="Arial" charset="0"/>
              </a:rPr>
              <a:t>Componente Conexa </a:t>
            </a:r>
            <a:r>
              <a:rPr lang="es-CO" sz="1600" dirty="0">
                <a:cs typeface="Arial" charset="0"/>
              </a:rPr>
              <a:t>contenida en un conjunto A y supongamos que conocemos un punto p que pertenece a dicha región. Entonces, el siguiente procedimiento puede utilizarse para extraer </a:t>
            </a:r>
            <a:r>
              <a:rPr lang="es-CO" sz="1600" dirty="0">
                <a:solidFill>
                  <a:schemeClr val="accent3"/>
                </a:solidFill>
                <a:cs typeface="Arial" charset="0"/>
              </a:rPr>
              <a:t>Y</a:t>
            </a:r>
            <a:r>
              <a:rPr lang="es-CO" sz="1600" dirty="0">
                <a:cs typeface="Arial" charset="0"/>
              </a:rPr>
              <a:t>: </a:t>
            </a:r>
          </a:p>
          <a:p>
            <a:pPr marL="558800" lvl="1" indent="-285750" defTabSz="411163" eaLnBrk="0" hangingPunct="0">
              <a:tabLst>
                <a:tab pos="2239963" algn="l"/>
              </a:tabLst>
              <a:defRPr/>
            </a:pPr>
            <a:r>
              <a:rPr lang="es-CO" sz="1600" dirty="0">
                <a:cs typeface="Arial" charset="0"/>
              </a:rPr>
              <a:t>	X</a:t>
            </a:r>
            <a:r>
              <a:rPr lang="es-CO" sz="1600" baseline="-25000" dirty="0">
                <a:cs typeface="Arial" charset="0"/>
              </a:rPr>
              <a:t>0</a:t>
            </a:r>
            <a:r>
              <a:rPr lang="es-CO" sz="1600" dirty="0">
                <a:cs typeface="Arial" charset="0"/>
              </a:rPr>
              <a:t> = p</a:t>
            </a: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r>
              <a:rPr lang="es-CO" sz="1600" dirty="0">
                <a:cs typeface="Arial" charset="0"/>
              </a:rPr>
              <a:t>El algoritmo termina en la iteración k si X</a:t>
            </a:r>
            <a:r>
              <a:rPr lang="es-CO" sz="1600" baseline="-25000" dirty="0">
                <a:cs typeface="Arial" charset="0"/>
              </a:rPr>
              <a:t>k-1</a:t>
            </a:r>
            <a:r>
              <a:rPr lang="es-CO" sz="1600" dirty="0">
                <a:cs typeface="Arial" charset="0"/>
              </a:rPr>
              <a:t>=</a:t>
            </a:r>
            <a:r>
              <a:rPr lang="es-CO" sz="1600" dirty="0" err="1">
                <a:cs typeface="Arial" charset="0"/>
              </a:rPr>
              <a:t>X</a:t>
            </a:r>
            <a:r>
              <a:rPr lang="es-CO" sz="1600" baseline="-25000" dirty="0" err="1">
                <a:cs typeface="Arial" charset="0"/>
              </a:rPr>
              <a:t>k</a:t>
            </a:r>
            <a:r>
              <a:rPr lang="es-CO" sz="1600" dirty="0">
                <a:cs typeface="Arial" charset="0"/>
              </a:rPr>
              <a:t>. Con Y=</a:t>
            </a:r>
            <a:r>
              <a:rPr lang="es-CO" sz="1600" dirty="0" err="1">
                <a:cs typeface="Arial" charset="0"/>
              </a:rPr>
              <a:t>X</a:t>
            </a:r>
            <a:r>
              <a:rPr lang="es-CO" sz="1600" baseline="-25000" dirty="0" err="1">
                <a:cs typeface="Arial" charset="0"/>
              </a:rPr>
              <a:t>k</a:t>
            </a:r>
            <a:r>
              <a:rPr lang="es-CO" sz="1600" dirty="0">
                <a:cs typeface="Arial" charset="0"/>
              </a:rPr>
              <a:t>.</a:t>
            </a: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r>
              <a:rPr lang="es-CO" sz="1600" dirty="0">
                <a:cs typeface="Arial" charset="0"/>
              </a:rPr>
              <a:t>B es el elemento estructural siguiente:</a:t>
            </a:r>
          </a:p>
          <a:p>
            <a:pPr marL="558800" lvl="1" indent="-285750" defTabSz="411163" eaLnBrk="0" hangingPunct="0">
              <a:buBlip>
                <a:blip r:embed="rId6"/>
              </a:buBlip>
              <a:tabLst>
                <a:tab pos="2239963" algn="l"/>
              </a:tabLst>
              <a:defRPr/>
            </a:pPr>
            <a:endParaRPr lang="es-PE" sz="1600" dirty="0">
              <a:cs typeface="Arial" charset="0"/>
            </a:endParaRPr>
          </a:p>
          <a:p>
            <a:pPr marL="558800" lvl="1" indent="-285750" defTabSz="411163" eaLnBrk="0" hangingPunct="0">
              <a:buBlip>
                <a:blip r:embed="rId6"/>
              </a:buBlip>
              <a:tabLst>
                <a:tab pos="2239963" algn="l"/>
              </a:tabLst>
              <a:defRPr/>
            </a:pPr>
            <a:endParaRPr lang="es-CO" sz="1600" dirty="0">
              <a:cs typeface="Times New Roman" pitchFamily="18" charset="0"/>
            </a:endParaRPr>
          </a:p>
        </p:txBody>
      </p:sp>
      <p:graphicFrame>
        <p:nvGraphicFramePr>
          <p:cNvPr id="7" name="6 Objeto"/>
          <p:cNvGraphicFramePr>
            <a:graphicFrameLocks noChangeAspect="1"/>
          </p:cNvGraphicFramePr>
          <p:nvPr/>
        </p:nvGraphicFramePr>
        <p:xfrm>
          <a:off x="2887355" y="2818014"/>
          <a:ext cx="3408221" cy="374073"/>
        </p:xfrm>
        <a:graphic>
          <a:graphicData uri="http://schemas.openxmlformats.org/presentationml/2006/ole">
            <mc:AlternateContent xmlns:mc="http://schemas.openxmlformats.org/markup-compatibility/2006">
              <mc:Choice xmlns:v="urn:schemas-microsoft-com:vml" Requires="v">
                <p:oleObj spid="_x0000_s15378" name="Ecuación" r:id="rId7" imgW="2082600" imgH="228600" progId="Equation.3">
                  <p:embed/>
                </p:oleObj>
              </mc:Choice>
              <mc:Fallback>
                <p:oleObj name="Ecuación" r:id="rId7" imgW="2082600" imgH="228600" progId="Equation.3">
                  <p:embed/>
                  <p:pic>
                    <p:nvPicPr>
                      <p:cNvPr id="7" name="6 Objet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87355" y="2818014"/>
                        <a:ext cx="3408221" cy="37407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Group 156"/>
          <p:cNvGraphicFramePr>
            <a:graphicFrameLocks noGrp="1"/>
          </p:cNvGraphicFramePr>
          <p:nvPr/>
        </p:nvGraphicFramePr>
        <p:xfrm>
          <a:off x="5689347" y="4220608"/>
          <a:ext cx="1095686" cy="988158"/>
        </p:xfrm>
        <a:graphic>
          <a:graphicData uri="http://schemas.openxmlformats.org/drawingml/2006/table">
            <a:tbl>
              <a:tblPr>
                <a:tableStyleId>{3C2FFA5D-87B4-456A-9821-1D502468CF0F}</a:tableStyleId>
              </a:tblPr>
              <a:tblGrid>
                <a:gridCol w="365530">
                  <a:extLst>
                    <a:ext uri="{9D8B030D-6E8A-4147-A177-3AD203B41FA5}">
                      <a16:colId xmlns:a16="http://schemas.microsoft.com/office/drawing/2014/main" val="20000"/>
                    </a:ext>
                  </a:extLst>
                </a:gridCol>
                <a:gridCol w="364626">
                  <a:extLst>
                    <a:ext uri="{9D8B030D-6E8A-4147-A177-3AD203B41FA5}">
                      <a16:colId xmlns:a16="http://schemas.microsoft.com/office/drawing/2014/main" val="20001"/>
                    </a:ext>
                  </a:extLst>
                </a:gridCol>
                <a:gridCol w="365530">
                  <a:extLst>
                    <a:ext uri="{9D8B030D-6E8A-4147-A177-3AD203B41FA5}">
                      <a16:colId xmlns:a16="http://schemas.microsoft.com/office/drawing/2014/main" val="20002"/>
                    </a:ext>
                  </a:extLst>
                </a:gridCol>
              </a:tblGrid>
              <a:tr h="32938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2938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u="none" strike="noStrike" cap="none" normalizeH="0" baseline="0" dirty="0">
                          <a:ln>
                            <a:noFill/>
                          </a:ln>
                          <a:effectLst/>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29386">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000" b="0" i="0" u="none" strike="noStrike" cap="none" normalizeH="0" baseline="0" dirty="0">
                          <a:ln>
                            <a:noFill/>
                          </a:ln>
                          <a:solidFill>
                            <a:schemeClr val="dk1"/>
                          </a:solidFill>
                          <a:effectLst/>
                          <a:latin typeface="+mn-lt"/>
                          <a:ea typeface="+mn-ea"/>
                          <a:cs typeface="+mn-cs"/>
                        </a:rPr>
                        <a:t>1</a:t>
                      </a:r>
                      <a:endParaRPr kumimoji="0" lang="es-ES_tradnl" sz="10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E97D4402-3388-445C-9D01-DC14F465747B}"/>
              </a:ext>
            </a:extLst>
          </p:cNvPr>
          <p:cNvSpPr>
            <a:spLocks noGrp="1"/>
          </p:cNvSpPr>
          <p:nvPr>
            <p:ph type="sldNum" sz="quarter" idx="7"/>
          </p:nvPr>
        </p:nvSpPr>
        <p:spPr/>
        <p:txBody>
          <a:bodyPr/>
          <a:lstStyle/>
          <a:p>
            <a:pPr marL="38100">
              <a:lnSpc>
                <a:spcPts val="1430"/>
              </a:lnSpc>
            </a:pPr>
            <a:fld id="{81D60167-4931-47E6-BA6A-407CBD079E47}" type="slidenum">
              <a:rPr lang="es-CO" spc="-5" smtClean="0"/>
              <a:t>62</a:t>
            </a:fld>
            <a:endParaRPr lang="es-CO" spc="-5" dirty="0"/>
          </a:p>
        </p:txBody>
      </p:sp>
    </p:spTree>
    <p:extLst>
      <p:ext uri="{BB962C8B-B14F-4D97-AF65-F5344CB8AC3E}">
        <p14:creationId xmlns:p14="http://schemas.microsoft.com/office/powerpoint/2010/main" val="1009816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pic>
        <p:nvPicPr>
          <p:cNvPr id="24986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74" y="1480551"/>
            <a:ext cx="2144713" cy="16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3"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88905" y="1964721"/>
            <a:ext cx="730551" cy="730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4"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629093" y="3591401"/>
            <a:ext cx="2144713" cy="16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5"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64848" y="3591400"/>
            <a:ext cx="2144712" cy="1670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6"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00603" y="3591401"/>
            <a:ext cx="2144713" cy="16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7"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1368" y="3591398"/>
            <a:ext cx="2144713" cy="167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9868"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14953" y="1494820"/>
            <a:ext cx="2144715" cy="1670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16 CuadroTexto"/>
          <p:cNvSpPr txBox="1"/>
          <p:nvPr/>
        </p:nvSpPr>
        <p:spPr>
          <a:xfrm>
            <a:off x="3253963" y="3149715"/>
            <a:ext cx="1170833" cy="276999"/>
          </a:xfrm>
          <a:prstGeom prst="rect">
            <a:avLst/>
          </a:prstGeom>
          <a:noFill/>
        </p:spPr>
        <p:txBody>
          <a:bodyPr wrap="none" rtlCol="0">
            <a:spAutoFit/>
          </a:bodyPr>
          <a:lstStyle/>
          <a:p>
            <a:pPr>
              <a:lnSpc>
                <a:spcPct val="100000"/>
              </a:lnSpc>
              <a:buNone/>
            </a:pPr>
            <a:r>
              <a:rPr lang="es-CO" sz="1200" dirty="0">
                <a:solidFill>
                  <a:schemeClr val="accent2"/>
                </a:solidFill>
              </a:rPr>
              <a:t>Imagen Original</a:t>
            </a:r>
          </a:p>
        </p:txBody>
      </p:sp>
      <p:sp>
        <p:nvSpPr>
          <p:cNvPr id="18" name="17 CuadroTexto"/>
          <p:cNvSpPr txBox="1"/>
          <p:nvPr/>
        </p:nvSpPr>
        <p:spPr>
          <a:xfrm>
            <a:off x="5259544" y="2785171"/>
            <a:ext cx="1663019" cy="276999"/>
          </a:xfrm>
          <a:prstGeom prst="rect">
            <a:avLst/>
          </a:prstGeom>
          <a:noFill/>
        </p:spPr>
        <p:txBody>
          <a:bodyPr wrap="none" rtlCol="0">
            <a:spAutoFit/>
          </a:bodyPr>
          <a:lstStyle/>
          <a:p>
            <a:pPr>
              <a:lnSpc>
                <a:spcPct val="100000"/>
              </a:lnSpc>
              <a:buNone/>
            </a:pPr>
            <a:r>
              <a:rPr lang="es-CO" sz="1200" dirty="0">
                <a:solidFill>
                  <a:schemeClr val="accent2"/>
                </a:solidFill>
              </a:rPr>
              <a:t>Elemento Estructurante</a:t>
            </a:r>
            <a:endParaRPr lang="es-CO" sz="1200" baseline="30000" dirty="0">
              <a:solidFill>
                <a:schemeClr val="accent2"/>
              </a:solidFill>
            </a:endParaRPr>
          </a:p>
        </p:txBody>
      </p:sp>
      <p:sp>
        <p:nvSpPr>
          <p:cNvPr id="20" name="19 CuadroTexto"/>
          <p:cNvSpPr txBox="1"/>
          <p:nvPr/>
        </p:nvSpPr>
        <p:spPr>
          <a:xfrm>
            <a:off x="2098546" y="5305361"/>
            <a:ext cx="1239442" cy="276999"/>
          </a:xfrm>
          <a:prstGeom prst="rect">
            <a:avLst/>
          </a:prstGeom>
          <a:noFill/>
        </p:spPr>
        <p:txBody>
          <a:bodyPr wrap="none" rtlCol="0">
            <a:spAutoFit/>
          </a:bodyPr>
          <a:lstStyle/>
          <a:p>
            <a:pPr>
              <a:lnSpc>
                <a:spcPct val="100000"/>
              </a:lnSpc>
              <a:buNone/>
            </a:pPr>
            <a:r>
              <a:rPr lang="es-CO" sz="1200" dirty="0">
                <a:solidFill>
                  <a:schemeClr val="accent2"/>
                </a:solidFill>
              </a:rPr>
              <a:t>X</a:t>
            </a:r>
            <a:r>
              <a:rPr lang="es-CO" sz="1200" baseline="-25000" dirty="0">
                <a:solidFill>
                  <a:schemeClr val="accent2"/>
                </a:solidFill>
              </a:rPr>
              <a:t>1</a:t>
            </a:r>
            <a:r>
              <a:rPr lang="es-CO" sz="1200" dirty="0">
                <a:solidFill>
                  <a:schemeClr val="accent2"/>
                </a:solidFill>
              </a:rPr>
              <a:t> = (X</a:t>
            </a:r>
            <a:r>
              <a:rPr lang="es-CO" sz="1200" baseline="-25000" dirty="0">
                <a:solidFill>
                  <a:schemeClr val="accent2"/>
                </a:solidFill>
              </a:rPr>
              <a:t>0</a:t>
            </a:r>
            <a:r>
              <a:rPr lang="es-CO" sz="1200" dirty="0">
                <a:solidFill>
                  <a:schemeClr val="accent2"/>
                </a:solidFill>
              </a:rPr>
              <a:t> </a:t>
            </a:r>
            <a:r>
              <a:rPr lang="es-CO" sz="1200" dirty="0">
                <a:solidFill>
                  <a:schemeClr val="accent2"/>
                </a:solidFill>
                <a:sym typeface="Symbol"/>
              </a:rPr>
              <a:t> B)  A</a:t>
            </a:r>
            <a:endParaRPr lang="es-CO" sz="1200" baseline="-25000" dirty="0">
              <a:solidFill>
                <a:schemeClr val="accent2"/>
              </a:solidFill>
            </a:endParaRPr>
          </a:p>
        </p:txBody>
      </p:sp>
      <p:sp>
        <p:nvSpPr>
          <p:cNvPr id="31" name="30 CuadroTexto"/>
          <p:cNvSpPr txBox="1"/>
          <p:nvPr/>
        </p:nvSpPr>
        <p:spPr>
          <a:xfrm>
            <a:off x="8228883" y="3119542"/>
            <a:ext cx="316112" cy="276999"/>
          </a:xfrm>
          <a:prstGeom prst="rect">
            <a:avLst/>
          </a:prstGeom>
          <a:noFill/>
        </p:spPr>
        <p:txBody>
          <a:bodyPr wrap="none" rtlCol="0">
            <a:spAutoFit/>
          </a:bodyPr>
          <a:lstStyle/>
          <a:p>
            <a:pPr>
              <a:lnSpc>
                <a:spcPct val="100000"/>
              </a:lnSpc>
              <a:buNone/>
            </a:pPr>
            <a:r>
              <a:rPr lang="es-CO" sz="1200" dirty="0">
                <a:solidFill>
                  <a:schemeClr val="accent2"/>
                </a:solidFill>
              </a:rPr>
              <a:t>X</a:t>
            </a:r>
            <a:r>
              <a:rPr lang="es-CO" sz="1200" baseline="-25000" dirty="0">
                <a:solidFill>
                  <a:schemeClr val="accent2"/>
                </a:solidFill>
              </a:rPr>
              <a:t>0</a:t>
            </a:r>
          </a:p>
        </p:txBody>
      </p:sp>
      <p:sp>
        <p:nvSpPr>
          <p:cNvPr id="32" name="31 CuadroTexto"/>
          <p:cNvSpPr txBox="1"/>
          <p:nvPr/>
        </p:nvSpPr>
        <p:spPr>
          <a:xfrm>
            <a:off x="4187407" y="5305361"/>
            <a:ext cx="1239442" cy="276999"/>
          </a:xfrm>
          <a:prstGeom prst="rect">
            <a:avLst/>
          </a:prstGeom>
          <a:noFill/>
        </p:spPr>
        <p:txBody>
          <a:bodyPr wrap="none" rtlCol="0">
            <a:spAutoFit/>
          </a:bodyPr>
          <a:lstStyle/>
          <a:p>
            <a:pPr>
              <a:lnSpc>
                <a:spcPct val="100000"/>
              </a:lnSpc>
              <a:buNone/>
            </a:pPr>
            <a:r>
              <a:rPr lang="es-CO" sz="1200" dirty="0">
                <a:solidFill>
                  <a:schemeClr val="accent2"/>
                </a:solidFill>
              </a:rPr>
              <a:t>X</a:t>
            </a:r>
            <a:r>
              <a:rPr lang="es-CO" sz="1200" baseline="-25000" dirty="0">
                <a:solidFill>
                  <a:schemeClr val="accent2"/>
                </a:solidFill>
              </a:rPr>
              <a:t>2</a:t>
            </a:r>
            <a:r>
              <a:rPr lang="es-CO" sz="1200" dirty="0">
                <a:solidFill>
                  <a:schemeClr val="accent2"/>
                </a:solidFill>
              </a:rPr>
              <a:t> = (X</a:t>
            </a:r>
            <a:r>
              <a:rPr lang="es-CO" sz="1200" baseline="-25000" dirty="0">
                <a:solidFill>
                  <a:schemeClr val="accent2"/>
                </a:solidFill>
              </a:rPr>
              <a:t>1</a:t>
            </a:r>
            <a:r>
              <a:rPr lang="es-CO" sz="1200" dirty="0">
                <a:solidFill>
                  <a:schemeClr val="accent2"/>
                </a:solidFill>
              </a:rPr>
              <a:t> </a:t>
            </a:r>
            <a:r>
              <a:rPr lang="es-CO" sz="1200" dirty="0">
                <a:solidFill>
                  <a:schemeClr val="accent2"/>
                </a:solidFill>
                <a:sym typeface="Symbol"/>
              </a:rPr>
              <a:t> B)  A</a:t>
            </a:r>
            <a:endParaRPr lang="es-CO" sz="1200" baseline="-25000" dirty="0">
              <a:solidFill>
                <a:schemeClr val="accent2"/>
              </a:solidFill>
            </a:endParaRPr>
          </a:p>
        </p:txBody>
      </p:sp>
      <p:sp>
        <p:nvSpPr>
          <p:cNvPr id="33" name="32 CuadroTexto"/>
          <p:cNvSpPr txBox="1"/>
          <p:nvPr/>
        </p:nvSpPr>
        <p:spPr>
          <a:xfrm>
            <a:off x="6484988" y="5305361"/>
            <a:ext cx="1239442" cy="276999"/>
          </a:xfrm>
          <a:prstGeom prst="rect">
            <a:avLst/>
          </a:prstGeom>
          <a:noFill/>
        </p:spPr>
        <p:txBody>
          <a:bodyPr wrap="none" rtlCol="0">
            <a:spAutoFit/>
          </a:bodyPr>
          <a:lstStyle/>
          <a:p>
            <a:pPr>
              <a:lnSpc>
                <a:spcPct val="100000"/>
              </a:lnSpc>
              <a:buNone/>
            </a:pPr>
            <a:r>
              <a:rPr lang="es-CO" sz="1200" dirty="0">
                <a:solidFill>
                  <a:schemeClr val="accent2"/>
                </a:solidFill>
              </a:rPr>
              <a:t>X</a:t>
            </a:r>
            <a:r>
              <a:rPr lang="es-CO" sz="1200" baseline="-25000" dirty="0">
                <a:solidFill>
                  <a:schemeClr val="accent2"/>
                </a:solidFill>
              </a:rPr>
              <a:t>3</a:t>
            </a:r>
            <a:r>
              <a:rPr lang="es-CO" sz="1200" dirty="0">
                <a:solidFill>
                  <a:schemeClr val="accent2"/>
                </a:solidFill>
              </a:rPr>
              <a:t> = (X</a:t>
            </a:r>
            <a:r>
              <a:rPr lang="es-CO" sz="1200" baseline="-25000" dirty="0">
                <a:solidFill>
                  <a:schemeClr val="accent2"/>
                </a:solidFill>
              </a:rPr>
              <a:t>2</a:t>
            </a:r>
            <a:r>
              <a:rPr lang="es-CO" sz="1200" dirty="0">
                <a:solidFill>
                  <a:schemeClr val="accent2"/>
                </a:solidFill>
              </a:rPr>
              <a:t> </a:t>
            </a:r>
            <a:r>
              <a:rPr lang="es-CO" sz="1200" dirty="0">
                <a:solidFill>
                  <a:schemeClr val="accent2"/>
                </a:solidFill>
                <a:sym typeface="Symbol"/>
              </a:rPr>
              <a:t> B)  A</a:t>
            </a:r>
            <a:endParaRPr lang="es-CO" sz="1200" baseline="-25000" dirty="0">
              <a:solidFill>
                <a:schemeClr val="accent2"/>
              </a:solidFill>
            </a:endParaRPr>
          </a:p>
        </p:txBody>
      </p:sp>
      <p:sp>
        <p:nvSpPr>
          <p:cNvPr id="34" name="33 CuadroTexto"/>
          <p:cNvSpPr txBox="1"/>
          <p:nvPr/>
        </p:nvSpPr>
        <p:spPr>
          <a:xfrm>
            <a:off x="8573849" y="5305361"/>
            <a:ext cx="1239442" cy="276999"/>
          </a:xfrm>
          <a:prstGeom prst="rect">
            <a:avLst/>
          </a:prstGeom>
          <a:noFill/>
        </p:spPr>
        <p:txBody>
          <a:bodyPr wrap="none" rtlCol="0">
            <a:spAutoFit/>
          </a:bodyPr>
          <a:lstStyle/>
          <a:p>
            <a:pPr>
              <a:lnSpc>
                <a:spcPct val="100000"/>
              </a:lnSpc>
              <a:buNone/>
            </a:pPr>
            <a:r>
              <a:rPr lang="es-CO" sz="1200" dirty="0">
                <a:solidFill>
                  <a:schemeClr val="accent2"/>
                </a:solidFill>
              </a:rPr>
              <a:t>X</a:t>
            </a:r>
            <a:r>
              <a:rPr lang="es-CO" sz="1200" baseline="-25000" dirty="0">
                <a:solidFill>
                  <a:schemeClr val="accent2"/>
                </a:solidFill>
              </a:rPr>
              <a:t>4</a:t>
            </a:r>
            <a:r>
              <a:rPr lang="es-CO" sz="1200" dirty="0">
                <a:solidFill>
                  <a:schemeClr val="accent2"/>
                </a:solidFill>
              </a:rPr>
              <a:t> = (X</a:t>
            </a:r>
            <a:r>
              <a:rPr lang="es-CO" sz="1200" baseline="-25000" dirty="0">
                <a:solidFill>
                  <a:schemeClr val="accent2"/>
                </a:solidFill>
              </a:rPr>
              <a:t>3</a:t>
            </a:r>
            <a:r>
              <a:rPr lang="es-CO" sz="1200" dirty="0">
                <a:solidFill>
                  <a:schemeClr val="accent2"/>
                </a:solidFill>
              </a:rPr>
              <a:t> </a:t>
            </a:r>
            <a:r>
              <a:rPr lang="es-CO" sz="1200" dirty="0">
                <a:solidFill>
                  <a:schemeClr val="accent2"/>
                </a:solidFill>
                <a:sym typeface="Symbol"/>
              </a:rPr>
              <a:t> B)  A</a:t>
            </a:r>
            <a:endParaRPr lang="es-CO" sz="1200" baseline="-25000" dirty="0">
              <a:solidFill>
                <a:schemeClr val="accent2"/>
              </a:solidFill>
            </a:endParaRPr>
          </a:p>
        </p:txBody>
      </p:sp>
      <p:sp>
        <p:nvSpPr>
          <p:cNvPr id="2" name="Marcador de número de diapositiva 1">
            <a:extLst>
              <a:ext uri="{FF2B5EF4-FFF2-40B4-BE49-F238E27FC236}">
                <a16:creationId xmlns:a16="http://schemas.microsoft.com/office/drawing/2014/main" id="{FD3934F0-759D-4BEE-A204-04EBDDFA1EBC}"/>
              </a:ext>
            </a:extLst>
          </p:cNvPr>
          <p:cNvSpPr>
            <a:spLocks noGrp="1"/>
          </p:cNvSpPr>
          <p:nvPr>
            <p:ph type="sldNum" sz="quarter" idx="7"/>
          </p:nvPr>
        </p:nvSpPr>
        <p:spPr/>
        <p:txBody>
          <a:bodyPr/>
          <a:lstStyle/>
          <a:p>
            <a:pPr marL="38100">
              <a:lnSpc>
                <a:spcPts val="1430"/>
              </a:lnSpc>
            </a:pPr>
            <a:fld id="{81D60167-4931-47E6-BA6A-407CBD079E47}" type="slidenum">
              <a:rPr lang="es-CO" spc="-5" smtClean="0"/>
              <a:t>63</a:t>
            </a:fld>
            <a:endParaRPr lang="es-CO" spc="-5" dirty="0"/>
          </a:p>
        </p:txBody>
      </p:sp>
    </p:spTree>
    <p:extLst>
      <p:ext uri="{BB962C8B-B14F-4D97-AF65-F5344CB8AC3E}">
        <p14:creationId xmlns:p14="http://schemas.microsoft.com/office/powerpoint/2010/main" val="6223785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El </a:t>
            </a:r>
            <a:r>
              <a:rPr lang="es-CO" sz="1600" dirty="0">
                <a:solidFill>
                  <a:schemeClr val="accent2"/>
                </a:solidFill>
                <a:cs typeface="Arial" charset="0"/>
              </a:rPr>
              <a:t>Esqueleto </a:t>
            </a:r>
            <a:r>
              <a:rPr lang="es-CO" sz="1600" dirty="0">
                <a:cs typeface="Arial" charset="0"/>
              </a:rPr>
              <a:t>de una imagen es el arquetipo o soporte de los objetos que la componen. De manera informal, un esqueleto es una línea representante de un objeto tal que:</a:t>
            </a:r>
            <a:endParaRPr lang="es-CO" sz="1600" b="1" dirty="0">
              <a:solidFill>
                <a:srgbClr val="080808"/>
              </a:solidFill>
              <a:cs typeface="Times New Roman" pitchFamily="18" charset="0"/>
            </a:endParaRPr>
          </a:p>
          <a:p>
            <a:pPr marL="803275" lvl="3" indent="-265113" defTabSz="411163" eaLnBrk="0" hangingPunct="0">
              <a:buBlip>
                <a:blip r:embed="rId6"/>
              </a:buBlip>
              <a:tabLst>
                <a:tab pos="2239963" algn="l"/>
              </a:tabLst>
              <a:defRPr/>
            </a:pPr>
            <a:r>
              <a:rPr lang="es-CO" sz="1400" dirty="0">
                <a:cs typeface="Arial" charset="0"/>
              </a:rPr>
              <a:t>Es de 1 píxel de grosor</a:t>
            </a:r>
          </a:p>
          <a:p>
            <a:pPr marL="803275" lvl="3" indent="-265113" defTabSz="411163" eaLnBrk="0" hangingPunct="0">
              <a:buBlip>
                <a:blip r:embed="rId6"/>
              </a:buBlip>
              <a:tabLst>
                <a:tab pos="2239963" algn="l"/>
              </a:tabLst>
              <a:defRPr/>
            </a:pPr>
            <a:r>
              <a:rPr lang="es-CO" sz="1400" dirty="0">
                <a:cs typeface="Arial" charset="0"/>
              </a:rPr>
              <a:t>Pasa por la “mitad” del objeto</a:t>
            </a:r>
          </a:p>
          <a:p>
            <a:pPr marL="803275" lvl="3" indent="-265113" defTabSz="411163" eaLnBrk="0" hangingPunct="0">
              <a:buBlip>
                <a:blip r:embed="rId6"/>
              </a:buBlip>
              <a:tabLst>
                <a:tab pos="2239963" algn="l"/>
              </a:tabLst>
              <a:defRPr/>
            </a:pPr>
            <a:r>
              <a:rPr lang="es-CO" sz="1400" dirty="0">
                <a:cs typeface="Arial" charset="0"/>
              </a:rPr>
              <a:t>Preserva la topología del objeto</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El esqueleto intenta representar la forma de un objeto con un número relativamente pequeño de píxeles. De esta forma, todos los píxeles del esqueleto son estructuralmente necesarios.</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La posición, orientación y longitud de las líneas del esqueleto se corresponden con aquellas equivalentes de la imagen original. La tarea de sacar características de una imagen queda simplificada al obtener su esqueleto.</a:t>
            </a:r>
          </a:p>
          <a:p>
            <a:pPr marL="558800" lvl="1" indent="-285750" defTabSz="411163" eaLnBrk="0" hangingPunct="0">
              <a:buBlip>
                <a:blip r:embed="rId5"/>
              </a:buBlip>
              <a:tabLst>
                <a:tab pos="2239963" algn="l"/>
              </a:tabLst>
              <a:defRPr/>
            </a:pPr>
            <a:endParaRPr lang="es-CO" sz="1600" dirty="0">
              <a:cs typeface="Arial" charset="0"/>
            </a:endParaRPr>
          </a:p>
        </p:txBody>
      </p:sp>
      <p:sp>
        <p:nvSpPr>
          <p:cNvPr id="2" name="Marcador de número de diapositiva 1">
            <a:extLst>
              <a:ext uri="{FF2B5EF4-FFF2-40B4-BE49-F238E27FC236}">
                <a16:creationId xmlns:a16="http://schemas.microsoft.com/office/drawing/2014/main" id="{B16A2AFC-C081-4368-981C-DD9477B39133}"/>
              </a:ext>
            </a:extLst>
          </p:cNvPr>
          <p:cNvSpPr>
            <a:spLocks noGrp="1"/>
          </p:cNvSpPr>
          <p:nvPr>
            <p:ph type="sldNum" sz="quarter" idx="7"/>
          </p:nvPr>
        </p:nvSpPr>
        <p:spPr/>
        <p:txBody>
          <a:bodyPr/>
          <a:lstStyle/>
          <a:p>
            <a:pPr marL="38100">
              <a:lnSpc>
                <a:spcPts val="1430"/>
              </a:lnSpc>
            </a:pPr>
            <a:fld id="{81D60167-4931-47E6-BA6A-407CBD079E47}" type="slidenum">
              <a:rPr lang="es-CO" spc="-5" smtClean="0"/>
              <a:t>64</a:t>
            </a:fld>
            <a:endParaRPr lang="es-CO" spc="-5" dirty="0"/>
          </a:p>
        </p:txBody>
      </p:sp>
    </p:spTree>
    <p:extLst>
      <p:ext uri="{BB962C8B-B14F-4D97-AF65-F5344CB8AC3E}">
        <p14:creationId xmlns:p14="http://schemas.microsoft.com/office/powerpoint/2010/main" val="3219353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5"/>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6"/>
              </a:buBlip>
              <a:tabLst>
                <a:tab pos="2239963" algn="l"/>
              </a:tabLst>
              <a:defRPr/>
            </a:pPr>
            <a:r>
              <a:rPr lang="es-CO" sz="1600" dirty="0">
                <a:cs typeface="Arial" charset="0"/>
              </a:rPr>
              <a:t>El </a:t>
            </a:r>
            <a:r>
              <a:rPr lang="es-CO" sz="1600" dirty="0">
                <a:solidFill>
                  <a:schemeClr val="accent2"/>
                </a:solidFill>
                <a:cs typeface="Arial" charset="0"/>
              </a:rPr>
              <a:t>Esqueleto </a:t>
            </a:r>
            <a:r>
              <a:rPr lang="es-CO" sz="1600" dirty="0">
                <a:cs typeface="Arial" charset="0"/>
              </a:rPr>
              <a:t>se puede expresar en términos de la erosión y la apertura como:</a:t>
            </a:r>
            <a:endParaRPr lang="es-CO" sz="1600" b="1" dirty="0">
              <a:solidFill>
                <a:srgbClr val="080808"/>
              </a:solidFill>
              <a:cs typeface="Times New Roman" pitchFamily="18" charset="0"/>
            </a:endParaRPr>
          </a:p>
          <a:p>
            <a:pPr marL="558800" lvl="1" indent="-285750" defTabSz="411163" eaLnBrk="0" hangingPunct="0">
              <a:buBlip>
                <a:blip r:embed="rId6"/>
              </a:buBlip>
              <a:tabLst>
                <a:tab pos="2239963" algn="l"/>
              </a:tabLst>
              <a:defRPr/>
            </a:pPr>
            <a:endParaRPr lang="es-CO" sz="1600" dirty="0">
              <a:cs typeface="Arial" charset="0"/>
            </a:endParaRPr>
          </a:p>
          <a:p>
            <a:pPr marL="558800" lvl="1" indent="-285750" defTabSz="411163" eaLnBrk="0" hangingPunct="0">
              <a:buBlip>
                <a:blip r:embed="rId6"/>
              </a:buBlip>
              <a:tabLst>
                <a:tab pos="2239963" algn="l"/>
              </a:tabLst>
              <a:defRPr/>
            </a:pPr>
            <a:endParaRPr lang="es-CO" sz="1600" dirty="0">
              <a:cs typeface="Arial" charset="0"/>
            </a:endParaRPr>
          </a:p>
        </p:txBody>
      </p:sp>
      <p:graphicFrame>
        <p:nvGraphicFramePr>
          <p:cNvPr id="4" name="Object 12"/>
          <p:cNvGraphicFramePr>
            <a:graphicFrameLocks noChangeAspect="1"/>
          </p:cNvGraphicFramePr>
          <p:nvPr/>
        </p:nvGraphicFramePr>
        <p:xfrm>
          <a:off x="2879977" y="2059534"/>
          <a:ext cx="2087562" cy="439737"/>
        </p:xfrm>
        <a:graphic>
          <a:graphicData uri="http://schemas.openxmlformats.org/presentationml/2006/ole">
            <mc:AlternateContent xmlns:mc="http://schemas.openxmlformats.org/markup-compatibility/2006">
              <mc:Choice xmlns:v="urn:schemas-microsoft-com:vml" Requires="v">
                <p:oleObj spid="_x0000_s16402" name="Ecuación" r:id="rId7" imgW="1143000" imgH="241200" progId="Equation.3">
                  <p:embed/>
                </p:oleObj>
              </mc:Choice>
              <mc:Fallback>
                <p:oleObj name="Ecuación" r:id="rId7" imgW="1143000" imgH="241200" progId="Equation.3">
                  <p:embed/>
                  <p:pic>
                    <p:nvPicPr>
                      <p:cNvPr id="4" name="Object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79977" y="2059534"/>
                        <a:ext cx="2087562" cy="4397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5" name="Picture 4"/>
          <p:cNvPicPr>
            <a:picLocks noChangeAspect="1" noChangeArrowheads="1"/>
          </p:cNvPicPr>
          <p:nvPr/>
        </p:nvPicPr>
        <p:blipFill>
          <a:blip r:embed="rId9"/>
          <a:srcRect/>
          <a:stretch>
            <a:fillRect/>
          </a:stretch>
        </p:blipFill>
        <p:spPr bwMode="auto">
          <a:xfrm>
            <a:off x="5422649" y="2117929"/>
            <a:ext cx="3889375" cy="354012"/>
          </a:xfrm>
          <a:prstGeom prst="rect">
            <a:avLst/>
          </a:prstGeom>
          <a:noFill/>
        </p:spPr>
      </p:pic>
      <p:pic>
        <p:nvPicPr>
          <p:cNvPr id="6" name="Picture 3"/>
          <p:cNvPicPr>
            <a:picLocks noChangeAspect="1" noChangeArrowheads="1"/>
          </p:cNvPicPr>
          <p:nvPr/>
        </p:nvPicPr>
        <p:blipFill>
          <a:blip r:embed="rId10"/>
          <a:srcRect/>
          <a:stretch>
            <a:fillRect/>
          </a:stretch>
        </p:blipFill>
        <p:spPr bwMode="auto">
          <a:xfrm>
            <a:off x="2950718" y="2499270"/>
            <a:ext cx="6095113" cy="3011806"/>
          </a:xfrm>
          <a:prstGeom prst="rect">
            <a:avLst/>
          </a:prstGeom>
          <a:noFill/>
          <a:ln w="9525">
            <a:noFill/>
            <a:miter lim="800000"/>
            <a:headEnd/>
            <a:tailEnd/>
          </a:ln>
          <a:effectLst/>
        </p:spPr>
      </p:pic>
      <p:sp>
        <p:nvSpPr>
          <p:cNvPr id="2" name="Marcador de número de diapositiva 1">
            <a:extLst>
              <a:ext uri="{FF2B5EF4-FFF2-40B4-BE49-F238E27FC236}">
                <a16:creationId xmlns:a16="http://schemas.microsoft.com/office/drawing/2014/main" id="{62F9A2D0-8325-47C2-822D-F017C5E7DBBA}"/>
              </a:ext>
            </a:extLst>
          </p:cNvPr>
          <p:cNvSpPr>
            <a:spLocks noGrp="1"/>
          </p:cNvSpPr>
          <p:nvPr>
            <p:ph type="sldNum" sz="quarter" idx="7"/>
          </p:nvPr>
        </p:nvSpPr>
        <p:spPr/>
        <p:txBody>
          <a:bodyPr/>
          <a:lstStyle/>
          <a:p>
            <a:pPr marL="38100">
              <a:lnSpc>
                <a:spcPts val="1430"/>
              </a:lnSpc>
            </a:pPr>
            <a:fld id="{81D60167-4931-47E6-BA6A-407CBD079E47}" type="slidenum">
              <a:rPr lang="es-CO" spc="-5" smtClean="0"/>
              <a:t>65</a:t>
            </a:fld>
            <a:endParaRPr lang="es-CO" spc="-5" dirty="0"/>
          </a:p>
        </p:txBody>
      </p:sp>
    </p:spTree>
    <p:extLst>
      <p:ext uri="{BB962C8B-B14F-4D97-AF65-F5344CB8AC3E}">
        <p14:creationId xmlns:p14="http://schemas.microsoft.com/office/powerpoint/2010/main" val="11774564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b="1" dirty="0"/>
              <a:t>Segmentación de Imágenes</a:t>
            </a:r>
            <a:endParaRPr lang="es-ES" sz="3600" b="1" cap="small" dirty="0"/>
          </a:p>
        </p:txBody>
      </p:sp>
      <p:pic>
        <p:nvPicPr>
          <p:cNvPr id="7" name="Picture 3"/>
          <p:cNvPicPr>
            <a:picLocks noChangeAspect="1" noChangeArrowheads="1"/>
          </p:cNvPicPr>
          <p:nvPr/>
        </p:nvPicPr>
        <p:blipFill>
          <a:blip r:embed="rId3"/>
          <a:srcRect/>
          <a:stretch>
            <a:fillRect/>
          </a:stretch>
        </p:blipFill>
        <p:spPr bwMode="auto">
          <a:xfrm>
            <a:off x="3643745" y="1012543"/>
            <a:ext cx="4775126" cy="4457235"/>
          </a:xfrm>
          <a:prstGeom prst="rect">
            <a:avLst/>
          </a:prstGeom>
          <a:noFill/>
          <a:ln w="9525">
            <a:noFill/>
            <a:miter lim="800000"/>
            <a:headEnd/>
            <a:tailEnd/>
          </a:ln>
        </p:spPr>
      </p:pic>
      <p:sp>
        <p:nvSpPr>
          <p:cNvPr id="2" name="Marcador de número de diapositiva 1">
            <a:extLst>
              <a:ext uri="{FF2B5EF4-FFF2-40B4-BE49-F238E27FC236}">
                <a16:creationId xmlns:a16="http://schemas.microsoft.com/office/drawing/2014/main" id="{B5A404FE-3290-4387-B2CE-7C40ADE9A75C}"/>
              </a:ext>
            </a:extLst>
          </p:cNvPr>
          <p:cNvSpPr>
            <a:spLocks noGrp="1"/>
          </p:cNvSpPr>
          <p:nvPr>
            <p:ph type="sldNum" sz="quarter" idx="7"/>
          </p:nvPr>
        </p:nvSpPr>
        <p:spPr/>
        <p:txBody>
          <a:bodyPr/>
          <a:lstStyle/>
          <a:p>
            <a:pPr marL="38100">
              <a:lnSpc>
                <a:spcPts val="1430"/>
              </a:lnSpc>
            </a:pPr>
            <a:fld id="{81D60167-4931-47E6-BA6A-407CBD079E47}" type="slidenum">
              <a:rPr lang="es-CO" spc="-5" smtClean="0"/>
              <a:t>66</a:t>
            </a:fld>
            <a:endParaRPr lang="es-CO" spc="-5" dirty="0"/>
          </a:p>
        </p:txBody>
      </p:sp>
    </p:spTree>
    <p:extLst>
      <p:ext uri="{BB962C8B-B14F-4D97-AF65-F5344CB8AC3E}">
        <p14:creationId xmlns:p14="http://schemas.microsoft.com/office/powerpoint/2010/main" val="29370297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El </a:t>
            </a:r>
            <a:r>
              <a:rPr lang="es-CO" sz="1600" dirty="0">
                <a:solidFill>
                  <a:schemeClr val="accent2"/>
                </a:solidFill>
                <a:cs typeface="Arial" charset="0"/>
              </a:rPr>
              <a:t>Esqueleto </a:t>
            </a:r>
            <a:r>
              <a:rPr lang="es-CO" sz="1600" dirty="0">
                <a:cs typeface="Arial" charset="0"/>
              </a:rPr>
              <a:t>es muy sensible a pequeños cambios en la imagen:</a:t>
            </a:r>
          </a:p>
        </p:txBody>
      </p:sp>
      <p:pic>
        <p:nvPicPr>
          <p:cNvPr id="7" name="Picture 3"/>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57785" y="2253937"/>
            <a:ext cx="1523299" cy="316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20999" y="2252259"/>
            <a:ext cx="1540352" cy="31375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07CA7E3E-A005-4F17-94D9-4CE9E2C34F2E}"/>
              </a:ext>
            </a:extLst>
          </p:cNvPr>
          <p:cNvSpPr>
            <a:spLocks noGrp="1"/>
          </p:cNvSpPr>
          <p:nvPr>
            <p:ph type="sldNum" sz="quarter" idx="7"/>
          </p:nvPr>
        </p:nvSpPr>
        <p:spPr/>
        <p:txBody>
          <a:bodyPr/>
          <a:lstStyle/>
          <a:p>
            <a:pPr marL="38100">
              <a:lnSpc>
                <a:spcPts val="1430"/>
              </a:lnSpc>
            </a:pPr>
            <a:fld id="{81D60167-4931-47E6-BA6A-407CBD079E47}" type="slidenum">
              <a:rPr lang="es-CO" spc="-5" smtClean="0"/>
              <a:t>67</a:t>
            </a:fld>
            <a:endParaRPr lang="es-CO" spc="-5" dirty="0"/>
          </a:p>
        </p:txBody>
      </p:sp>
    </p:spTree>
    <p:extLst>
      <p:ext uri="{BB962C8B-B14F-4D97-AF65-F5344CB8AC3E}">
        <p14:creationId xmlns:p14="http://schemas.microsoft.com/office/powerpoint/2010/main" val="34788150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La combinación de apertura y cierre se utiliza con frecuencia para limpiar una imagen segmentada antes de su posterior análisis. ¿Pero, qué operaciones usar y como combinarlas?</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273050" lvl="1" defTabSz="411163" eaLnBrk="0" hangingPunct="0">
              <a:tabLst>
                <a:tab pos="2239963" algn="l"/>
              </a:tabLst>
              <a:defRPr/>
            </a:pPr>
            <a:endParaRPr lang="es-CO" sz="1600" dirty="0">
              <a:cs typeface="Arial" charset="0"/>
            </a:endParaRPr>
          </a:p>
          <a:p>
            <a:pPr marL="273050" lvl="1" defTabSz="411163" eaLnBrk="0" hangingPunct="0">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3" name="2 Nube"/>
          <p:cNvSpPr/>
          <p:nvPr/>
        </p:nvSpPr>
        <p:spPr>
          <a:xfrm>
            <a:off x="1836026" y="2948436"/>
            <a:ext cx="3792614" cy="1463040"/>
          </a:xfrm>
          <a:prstGeom prst="cloud">
            <a:avLst/>
          </a:prstGeom>
        </p:spPr>
        <p:style>
          <a:lnRef idx="1">
            <a:schemeClr val="accent3"/>
          </a:lnRef>
          <a:fillRef idx="2">
            <a:schemeClr val="accent3"/>
          </a:fillRef>
          <a:effectRef idx="1">
            <a:schemeClr val="accent3"/>
          </a:effectRef>
          <a:fontRef idx="minor">
            <a:schemeClr val="dk1"/>
          </a:fontRef>
        </p:style>
        <p:txBody>
          <a:bodyPr wrap="none" lIns="0" tIns="0" rIns="0" bIns="0">
            <a:noAutofit/>
          </a:bodyPr>
          <a:lstStyle/>
          <a:p>
            <a:pPr marL="0" lvl="1" algn="ctr" defTabSz="411163" eaLnBrk="0" hangingPunct="0">
              <a:tabLst>
                <a:tab pos="2239963" algn="l"/>
              </a:tabLst>
              <a:defRPr/>
            </a:pPr>
            <a:r>
              <a:rPr lang="es-CO" sz="1400" dirty="0">
                <a:cs typeface="Arial" charset="0"/>
              </a:rPr>
              <a:t>La elección de si se debe usar de </a:t>
            </a:r>
          </a:p>
          <a:p>
            <a:pPr marL="0" lvl="1" algn="ctr" defTabSz="411163" eaLnBrk="0" hangingPunct="0">
              <a:tabLst>
                <a:tab pos="2239963" algn="l"/>
              </a:tabLst>
              <a:defRPr/>
            </a:pPr>
            <a:r>
              <a:rPr lang="es-CO" sz="1400" dirty="0">
                <a:cs typeface="Arial" charset="0"/>
              </a:rPr>
              <a:t>apertura o cierre, o una secuencia de </a:t>
            </a:r>
          </a:p>
          <a:p>
            <a:pPr marL="0" lvl="1" algn="ctr" defTabSz="411163" eaLnBrk="0" hangingPunct="0">
              <a:tabLst>
                <a:tab pos="2239963" algn="l"/>
              </a:tabLst>
              <a:defRPr/>
            </a:pPr>
            <a:r>
              <a:rPr lang="es-CO" sz="1400" dirty="0">
                <a:cs typeface="Arial" charset="0"/>
              </a:rPr>
              <a:t>erosiones y dilataciones, </a:t>
            </a:r>
          </a:p>
          <a:p>
            <a:pPr marL="0" lvl="1" algn="ctr" defTabSz="411163" eaLnBrk="0" hangingPunct="0">
              <a:tabLst>
                <a:tab pos="2239963" algn="l"/>
              </a:tabLst>
              <a:defRPr/>
            </a:pPr>
            <a:r>
              <a:rPr lang="es-CO" sz="1400" dirty="0">
                <a:cs typeface="Arial" charset="0"/>
              </a:rPr>
              <a:t>depende de la imagen y el objetivo. </a:t>
            </a:r>
          </a:p>
        </p:txBody>
      </p:sp>
      <p:pic>
        <p:nvPicPr>
          <p:cNvPr id="248835"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859" y="4411477"/>
            <a:ext cx="622475" cy="1099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redondeado"/>
          <p:cNvSpPr/>
          <p:nvPr/>
        </p:nvSpPr>
        <p:spPr>
          <a:xfrm>
            <a:off x="5628640" y="4181475"/>
            <a:ext cx="4836160" cy="1038582"/>
          </a:xfrm>
          <a:prstGeom prst="round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2200"/>
              </a:lnSpc>
            </a:pPr>
            <a:r>
              <a:rPr lang="es-ES" sz="1600" dirty="0"/>
              <a:t>La elección de un filtro morfológico está impulsado por el conocimiento disponible sobre la forma, tamaño y orientación de las estructuras que nos gustaría filtrar.</a:t>
            </a:r>
            <a:endParaRPr lang="es-CO" sz="1600" dirty="0"/>
          </a:p>
        </p:txBody>
      </p:sp>
      <p:sp>
        <p:nvSpPr>
          <p:cNvPr id="2" name="Marcador de número de diapositiva 1">
            <a:extLst>
              <a:ext uri="{FF2B5EF4-FFF2-40B4-BE49-F238E27FC236}">
                <a16:creationId xmlns:a16="http://schemas.microsoft.com/office/drawing/2014/main" id="{D654107D-2547-4A0E-9628-AE8A67112593}"/>
              </a:ext>
            </a:extLst>
          </p:cNvPr>
          <p:cNvSpPr>
            <a:spLocks noGrp="1"/>
          </p:cNvSpPr>
          <p:nvPr>
            <p:ph type="sldNum" sz="quarter" idx="7"/>
          </p:nvPr>
        </p:nvSpPr>
        <p:spPr/>
        <p:txBody>
          <a:bodyPr/>
          <a:lstStyle/>
          <a:p>
            <a:pPr marL="38100">
              <a:lnSpc>
                <a:spcPts val="1430"/>
              </a:lnSpc>
            </a:pPr>
            <a:fld id="{81D60167-4931-47E6-BA6A-407CBD079E47}" type="slidenum">
              <a:rPr lang="es-CO" spc="-5" smtClean="0"/>
              <a:t>68</a:t>
            </a:fld>
            <a:endParaRPr lang="es-CO" spc="-5" dirty="0"/>
          </a:p>
        </p:txBody>
      </p:sp>
    </p:spTree>
    <p:extLst>
      <p:ext uri="{BB962C8B-B14F-4D97-AF65-F5344CB8AC3E}">
        <p14:creationId xmlns:p14="http://schemas.microsoft.com/office/powerpoint/2010/main" val="11919986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La </a:t>
            </a:r>
            <a:r>
              <a:rPr lang="es-CO" sz="1600" i="1" dirty="0">
                <a:solidFill>
                  <a:schemeClr val="accent2"/>
                </a:solidFill>
                <a:cs typeface="Arial" charset="0"/>
              </a:rPr>
              <a:t>Apertura</a:t>
            </a:r>
            <a:r>
              <a:rPr lang="es-CO" sz="1600" dirty="0">
                <a:solidFill>
                  <a:schemeClr val="accent2"/>
                </a:solidFill>
                <a:cs typeface="Arial" charset="0"/>
              </a:rPr>
              <a:t> </a:t>
            </a:r>
            <a:r>
              <a:rPr lang="es-CO" sz="1600" dirty="0">
                <a:cs typeface="Arial" charset="0"/>
              </a:rPr>
              <a:t>se utiliza cuando la imagen tiene el ruido en primer plano o cuando queremos eliminar elementos largos y delgados. No se utiliza cuando existe la posibilidad de que la operación inicial de la erosión se puede desconectar las regiones. </a:t>
            </a:r>
            <a:endParaRPr lang="es-PE" sz="1600" dirty="0">
              <a:cs typeface="Arial"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El </a:t>
            </a:r>
            <a:r>
              <a:rPr lang="es-CO" sz="1600" i="1" dirty="0">
                <a:solidFill>
                  <a:schemeClr val="accent2"/>
                </a:solidFill>
                <a:cs typeface="Arial" charset="0"/>
              </a:rPr>
              <a:t>Cierre</a:t>
            </a:r>
            <a:r>
              <a:rPr lang="es-CO" sz="1600" i="1" dirty="0">
                <a:solidFill>
                  <a:srgbClr val="7C9E38"/>
                </a:solidFill>
                <a:cs typeface="Arial" charset="0"/>
              </a:rPr>
              <a:t> </a:t>
            </a:r>
            <a:r>
              <a:rPr lang="es-CO" sz="1600" dirty="0">
                <a:cs typeface="Arial" charset="0"/>
              </a:rPr>
              <a:t>se utiliza cuando una región se ha desconectado y queremos restaurar la conectividad. No se utiliza cuando las diferentes regiones se encuentran cerca de tal manera que la primera iteración podría conectarlos. </a:t>
            </a:r>
          </a:p>
          <a:p>
            <a:pPr marL="273050" lvl="1" defTabSz="411163" eaLnBrk="0" hangingPunct="0">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p:txBody>
      </p:sp>
      <p:sp>
        <p:nvSpPr>
          <p:cNvPr id="3" name="2 Rectángulo redondeado"/>
          <p:cNvSpPr/>
          <p:nvPr/>
        </p:nvSpPr>
        <p:spPr>
          <a:xfrm>
            <a:off x="2488723" y="4488229"/>
            <a:ext cx="7152640" cy="726440"/>
          </a:xfrm>
          <a:prstGeom prst="roundRect">
            <a:avLst/>
          </a:prstGeom>
        </p:spPr>
        <p:style>
          <a:lnRef idx="1">
            <a:schemeClr val="dk1"/>
          </a:lnRef>
          <a:fillRef idx="2">
            <a:schemeClr val="dk1"/>
          </a:fillRef>
          <a:effectRef idx="1">
            <a:schemeClr val="dk1"/>
          </a:effectRef>
          <a:fontRef idx="minor">
            <a:schemeClr val="dk1"/>
          </a:fontRef>
        </p:style>
        <p:txBody>
          <a:bodyPr wrap="square">
            <a:spAutoFit/>
          </a:bodyPr>
          <a:lstStyle/>
          <a:p>
            <a:pPr marL="273050" lvl="1" algn="ctr" defTabSz="411163" eaLnBrk="0" hangingPunct="0">
              <a:lnSpc>
                <a:spcPts val="2200"/>
              </a:lnSpc>
              <a:tabLst>
                <a:tab pos="2239963" algn="l"/>
              </a:tabLst>
              <a:defRPr/>
            </a:pPr>
            <a:r>
              <a:rPr lang="es-CO" sz="1600" dirty="0">
                <a:cs typeface="Arial" charset="0"/>
              </a:rPr>
              <a:t>Por lo general, se debe balancear su uso entre la reducción del ruido y la retención de las características mediante pruebas de imágenes representativas.</a:t>
            </a:r>
          </a:p>
        </p:txBody>
      </p:sp>
      <p:sp>
        <p:nvSpPr>
          <p:cNvPr id="2" name="Marcador de número de diapositiva 1">
            <a:extLst>
              <a:ext uri="{FF2B5EF4-FFF2-40B4-BE49-F238E27FC236}">
                <a16:creationId xmlns:a16="http://schemas.microsoft.com/office/drawing/2014/main" id="{37BFEDFD-715A-4953-BB1E-B088611A26B4}"/>
              </a:ext>
            </a:extLst>
          </p:cNvPr>
          <p:cNvSpPr>
            <a:spLocks noGrp="1"/>
          </p:cNvSpPr>
          <p:nvPr>
            <p:ph type="sldNum" sz="quarter" idx="7"/>
          </p:nvPr>
        </p:nvSpPr>
        <p:spPr/>
        <p:txBody>
          <a:bodyPr/>
          <a:lstStyle/>
          <a:p>
            <a:pPr marL="38100">
              <a:lnSpc>
                <a:spcPts val="1430"/>
              </a:lnSpc>
            </a:pPr>
            <a:fld id="{81D60167-4931-47E6-BA6A-407CBD079E47}" type="slidenum">
              <a:rPr lang="es-CO" spc="-5" smtClean="0"/>
              <a:t>69</a:t>
            </a:fld>
            <a:endParaRPr lang="es-CO" spc="-5" dirty="0"/>
          </a:p>
        </p:txBody>
      </p:sp>
    </p:spTree>
    <p:extLst>
      <p:ext uri="{BB962C8B-B14F-4D97-AF65-F5344CB8AC3E}">
        <p14:creationId xmlns:p14="http://schemas.microsoft.com/office/powerpoint/2010/main" val="1893847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38454" y="364997"/>
            <a:ext cx="7296911" cy="492443"/>
          </a:xfrm>
        </p:spPr>
        <p:txBody>
          <a:bodyPr/>
          <a:lstStyle/>
          <a:p>
            <a:r>
              <a:rPr lang="es-CO" sz="3200" b="1" kern="1200" cap="small" dirty="0">
                <a:solidFill>
                  <a:prstClr val="black"/>
                </a:solidFill>
                <a:effectLst>
                  <a:outerShdw blurRad="38100" dist="38100" dir="2700000" algn="tl">
                    <a:srgbClr val="000000">
                      <a:alpha val="43137"/>
                    </a:srgbClr>
                  </a:outerShdw>
                </a:effectLst>
                <a:latin typeface="Times New Roman" panose="02020603050405020304" pitchFamily="18" charset="0"/>
                <a:ea typeface="ＭＳ Ｐゴシック" pitchFamily="34" charset="-128"/>
                <a:cs typeface="Times New Roman" panose="02020603050405020304" pitchFamily="18" charset="0"/>
              </a:rPr>
              <a:t>CRITERIOS DE EVALUACIÓN</a:t>
            </a:r>
          </a:p>
        </p:txBody>
      </p:sp>
      <p:sp>
        <p:nvSpPr>
          <p:cNvPr id="4" name="Marcador de número de diapositiva 3"/>
          <p:cNvSpPr>
            <a:spLocks noGrp="1"/>
          </p:cNvSpPr>
          <p:nvPr>
            <p:ph type="sldNum" sz="quarter" idx="7"/>
          </p:nvPr>
        </p:nvSpPr>
        <p:spPr>
          <a:xfrm>
            <a:off x="6428740" y="6600380"/>
            <a:ext cx="256540" cy="182038"/>
          </a:xfrm>
        </p:spPr>
        <p:txBody>
          <a:bodyPr/>
          <a:lstStyle/>
          <a:p>
            <a:pPr marL="38100" marR="0" lvl="0" indent="0" algn="ctr" defTabSz="914400" rtl="0" eaLnBrk="1" fontAlgn="auto" latinLnBrk="0" hangingPunct="1">
              <a:lnSpc>
                <a:spcPts val="1430"/>
              </a:lnSpc>
              <a:spcBef>
                <a:spcPts val="0"/>
              </a:spcBef>
              <a:spcAft>
                <a:spcPts val="0"/>
              </a:spcAft>
              <a:buClrTx/>
              <a:buSzTx/>
              <a:buFontTx/>
              <a:buNone/>
              <a:tabLst/>
              <a:defRPr/>
            </a:pPr>
            <a:fld id="{81D60167-4931-47E6-BA6A-407CBD079E47}" type="slidenum">
              <a:rPr kumimoji="0" lang="es-CO" sz="1400" b="0" i="0" u="none" strike="noStrike" kern="1200" cap="none" spc="-5" normalizeH="0" baseline="0" noProof="0" smtClean="0">
                <a:ln>
                  <a:noFill/>
                </a:ln>
                <a:solidFill>
                  <a:prstClr val="black"/>
                </a:solidFill>
                <a:effectLst/>
                <a:uLnTx/>
                <a:uFillTx/>
                <a:latin typeface="Carlito"/>
                <a:ea typeface="+mn-ea"/>
              </a:rPr>
              <a:pPr marL="38100" marR="0" lvl="0" indent="0" algn="ctr" defTabSz="914400" rtl="0" eaLnBrk="1" fontAlgn="auto" latinLnBrk="0" hangingPunct="1">
                <a:lnSpc>
                  <a:spcPts val="1430"/>
                </a:lnSpc>
                <a:spcBef>
                  <a:spcPts val="0"/>
                </a:spcBef>
                <a:spcAft>
                  <a:spcPts val="0"/>
                </a:spcAft>
                <a:buClrTx/>
                <a:buSzTx/>
                <a:buFontTx/>
                <a:buNone/>
                <a:tabLst/>
                <a:defRPr/>
              </a:pPr>
              <a:t>7</a:t>
            </a:fld>
            <a:endParaRPr kumimoji="0" lang="es-CO" sz="1400" b="0" i="0" u="none" strike="noStrike" kern="1200" cap="none" spc="-5" normalizeH="0" baseline="0" noProof="0" dirty="0">
              <a:ln>
                <a:noFill/>
              </a:ln>
              <a:solidFill>
                <a:prstClr val="black"/>
              </a:solidFill>
              <a:effectLst/>
              <a:uLnTx/>
              <a:uFillTx/>
              <a:latin typeface="Carlito"/>
              <a:ea typeface="+mn-ea"/>
            </a:endParaRPr>
          </a:p>
        </p:txBody>
      </p:sp>
      <p:graphicFrame>
        <p:nvGraphicFramePr>
          <p:cNvPr id="5" name="Tabla 4"/>
          <p:cNvGraphicFramePr>
            <a:graphicFrameLocks noGrp="1"/>
          </p:cNvGraphicFramePr>
          <p:nvPr/>
        </p:nvGraphicFramePr>
        <p:xfrm>
          <a:off x="609600" y="884843"/>
          <a:ext cx="10591800" cy="5147240"/>
        </p:xfrm>
        <a:graphic>
          <a:graphicData uri="http://schemas.openxmlformats.org/drawingml/2006/table">
            <a:tbl>
              <a:tblPr>
                <a:tableStyleId>{5C22544A-7EE6-4342-B048-85BDC9FD1C3A}</a:tableStyleId>
              </a:tblPr>
              <a:tblGrid>
                <a:gridCol w="89916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tblGrid>
              <a:tr h="304800">
                <a:tc>
                  <a:txBody>
                    <a:bodyPr/>
                    <a:lstStyle/>
                    <a:p>
                      <a:pPr algn="ctr" fontAlgn="b"/>
                      <a:r>
                        <a:rPr lang="es-CO" sz="2000" b="1" i="0" u="none" strike="noStrike" dirty="0">
                          <a:solidFill>
                            <a:srgbClr val="000000"/>
                          </a:solidFill>
                          <a:effectLst/>
                          <a:latin typeface="Calibri" panose="020F0502020204030204" pitchFamily="34" charset="0"/>
                        </a:rPr>
                        <a:t>CRITERIO</a:t>
                      </a:r>
                    </a:p>
                  </a:txBody>
                  <a:tcPr marL="2092" marR="2092" marT="2092" marB="0" anchor="b">
                    <a:solidFill>
                      <a:schemeClr val="accent6">
                        <a:lumMod val="40000"/>
                        <a:lumOff val="60000"/>
                      </a:schemeClr>
                    </a:solidFill>
                  </a:tcPr>
                </a:tc>
                <a:tc>
                  <a:txBody>
                    <a:bodyPr/>
                    <a:lstStyle/>
                    <a:p>
                      <a:pPr algn="ctr" fontAlgn="b"/>
                      <a:r>
                        <a:rPr lang="es-CO" sz="2000" b="1" i="0" u="none" strike="noStrike" dirty="0">
                          <a:solidFill>
                            <a:srgbClr val="000000"/>
                          </a:solidFill>
                          <a:effectLst/>
                          <a:latin typeface="Calibri" panose="020F0502020204030204" pitchFamily="34" charset="0"/>
                        </a:rPr>
                        <a:t>VALOR</a:t>
                      </a:r>
                    </a:p>
                  </a:txBody>
                  <a:tcPr marL="2092" marR="2092" marT="2092" marB="0" anchor="b">
                    <a:solidFill>
                      <a:schemeClr val="accent6">
                        <a:lumMod val="40000"/>
                        <a:lumOff val="60000"/>
                      </a:schemeClr>
                    </a:solidFill>
                  </a:tcPr>
                </a:tc>
                <a:extLst>
                  <a:ext uri="{0D108BD9-81ED-4DB2-BD59-A6C34878D82A}">
                    <a16:rowId xmlns:a16="http://schemas.microsoft.com/office/drawing/2014/main" val="10000"/>
                  </a:ext>
                </a:extLst>
              </a:tr>
              <a:tr h="550334">
                <a:tc>
                  <a:txBody>
                    <a:bodyPr/>
                    <a:lstStyle/>
                    <a:p>
                      <a:pPr algn="just" fontAlgn="b"/>
                      <a:r>
                        <a:rPr lang="es-CO" sz="1800" b="1" u="none" strike="noStrike" dirty="0">
                          <a:effectLst/>
                        </a:rPr>
                        <a:t>Descripción del </a:t>
                      </a:r>
                      <a:r>
                        <a:rPr lang="es-CO" sz="1800" b="1" u="none" strike="noStrike" dirty="0" err="1">
                          <a:effectLst/>
                        </a:rPr>
                        <a:t>dataset</a:t>
                      </a:r>
                      <a:r>
                        <a:rPr lang="es-CO" sz="1800" b="1" u="none" strike="noStrike" dirty="0">
                          <a:effectLst/>
                        </a:rPr>
                        <a:t>: </a:t>
                      </a:r>
                      <a:endParaRPr lang="es-CO" sz="1800" b="0" u="none" strike="noStrike" dirty="0">
                        <a:effectLst/>
                      </a:endParaRPr>
                    </a:p>
                    <a:p>
                      <a:pPr algn="just" fontAlgn="b"/>
                      <a:r>
                        <a:rPr lang="es-CO" sz="1800" u="none" strike="noStrike" dirty="0">
                          <a:effectLst/>
                        </a:rPr>
                        <a:t>Detalla el origen de los datos,</a:t>
                      </a:r>
                      <a:r>
                        <a:rPr lang="es-CO" sz="1800" u="none" strike="noStrike" baseline="0" dirty="0">
                          <a:effectLst/>
                        </a:rPr>
                        <a:t> describe su contexto,</a:t>
                      </a:r>
                      <a:r>
                        <a:rPr lang="es-CO" sz="1800" u="none" strike="noStrike" dirty="0">
                          <a:effectLst/>
                        </a:rPr>
                        <a:t> su composición, cantidad, distribución, limitantes.</a:t>
                      </a:r>
                      <a:endParaRPr lang="es-CO" sz="1800" b="0"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s-CO" sz="1800" b="1" u="none" strike="noStrike" dirty="0">
                          <a:effectLst/>
                        </a:rPr>
                        <a:t>10%</a:t>
                      </a:r>
                      <a:endParaRPr lang="es-CO" sz="1800" b="1" i="0" u="none" strike="noStrike" dirty="0">
                        <a:solidFill>
                          <a:srgbClr val="000000"/>
                        </a:solidFill>
                        <a:effectLst/>
                        <a:latin typeface="Calibri" panose="020F0502020204030204" pitchFamily="34" charset="0"/>
                      </a:endParaRPr>
                    </a:p>
                    <a:p>
                      <a:pPr algn="ctr" fontAlgn="b"/>
                      <a:endParaRPr lang="es-CO" sz="1800" b="1"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extLst>
                  <a:ext uri="{0D108BD9-81ED-4DB2-BD59-A6C34878D82A}">
                    <a16:rowId xmlns:a16="http://schemas.microsoft.com/office/drawing/2014/main" val="10001"/>
                  </a:ext>
                </a:extLst>
              </a:tr>
              <a:tr h="1210735">
                <a:tc>
                  <a:txBody>
                    <a:bodyPr/>
                    <a:lstStyle/>
                    <a:p>
                      <a:pPr algn="just" fontAlgn="b"/>
                      <a:r>
                        <a:rPr lang="es-CO" sz="1800" b="1" u="none" strike="noStrike" dirty="0">
                          <a:effectLst/>
                        </a:rPr>
                        <a:t>Metodología:</a:t>
                      </a:r>
                    </a:p>
                    <a:p>
                      <a:pPr algn="just" fontAlgn="b"/>
                      <a:r>
                        <a:rPr lang="es-CO" sz="1800" u="none" strike="noStrike" dirty="0">
                          <a:effectLst/>
                        </a:rPr>
                        <a:t>Describe los métodos usados, argumentan la selección de los mismos. La estructura del código fuente es coherente con los métodos, hay orden lógico y comentarios que permiten tener una idea clara de la función de los bloques de código.</a:t>
                      </a:r>
                      <a:endParaRPr lang="es-CO" sz="1800" b="0"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s-CO" sz="1800" b="1" u="none" strike="noStrike" dirty="0">
                          <a:effectLst/>
                        </a:rPr>
                        <a:t>35%</a:t>
                      </a:r>
                      <a:endParaRPr lang="es-CO" sz="1800" b="1" i="0" u="none" strike="noStrike" dirty="0">
                        <a:solidFill>
                          <a:srgbClr val="000000"/>
                        </a:solidFill>
                        <a:effectLst/>
                        <a:latin typeface="Calibri" panose="020F0502020204030204" pitchFamily="34" charset="0"/>
                      </a:endParaRPr>
                    </a:p>
                    <a:p>
                      <a:pPr algn="ctr" fontAlgn="b"/>
                      <a:endParaRPr lang="es-CO" sz="1800" b="1"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extLst>
                  <a:ext uri="{0D108BD9-81ED-4DB2-BD59-A6C34878D82A}">
                    <a16:rowId xmlns:a16="http://schemas.microsoft.com/office/drawing/2014/main" val="10002"/>
                  </a:ext>
                </a:extLst>
              </a:tr>
              <a:tr h="1430869">
                <a:tc>
                  <a:txBody>
                    <a:bodyPr/>
                    <a:lstStyle/>
                    <a:p>
                      <a:pPr algn="just" fontAlgn="b"/>
                      <a:r>
                        <a:rPr lang="es-CO" sz="1800" b="1" u="none" strike="noStrike" dirty="0">
                          <a:effectLst/>
                        </a:rPr>
                        <a:t>Presentación de resultados y uso de métricas: </a:t>
                      </a:r>
                    </a:p>
                    <a:p>
                      <a:pPr algn="just" fontAlgn="b"/>
                      <a:r>
                        <a:rPr lang="es-CO" sz="1800" u="none" strike="noStrike" dirty="0">
                          <a:effectLst/>
                        </a:rPr>
                        <a:t>Hay un cuadro comparativo de las diferentes métricas empleadas, en los métodos elegidos. Hay un orden lógico en la presentación de las métricas, y se explican sus resultados, se eligieron métricas coherentes con los métodos empleados,</a:t>
                      </a:r>
                      <a:r>
                        <a:rPr lang="es-CO" sz="1800" u="none" strike="noStrike" baseline="0" dirty="0">
                          <a:effectLst/>
                        </a:rPr>
                        <a:t> hay gráficos explicativos de las métricas.</a:t>
                      </a:r>
                      <a:endParaRPr lang="es-CO" sz="1800" b="0"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s-CO" sz="1800" b="1" u="none" strike="noStrike" dirty="0">
                          <a:effectLst/>
                        </a:rPr>
                        <a:t>20%</a:t>
                      </a:r>
                      <a:endParaRPr lang="es-CO" sz="1800" b="1" i="0" u="none" strike="noStrike" dirty="0">
                        <a:solidFill>
                          <a:srgbClr val="000000"/>
                        </a:solidFill>
                        <a:effectLst/>
                        <a:latin typeface="Calibri" panose="020F0502020204030204" pitchFamily="34" charset="0"/>
                      </a:endParaRPr>
                    </a:p>
                    <a:p>
                      <a:pPr algn="ctr" fontAlgn="b"/>
                      <a:endParaRPr lang="es-CO" sz="1800" b="1"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extLst>
                  <a:ext uri="{0D108BD9-81ED-4DB2-BD59-A6C34878D82A}">
                    <a16:rowId xmlns:a16="http://schemas.microsoft.com/office/drawing/2014/main" val="10003"/>
                  </a:ext>
                </a:extLst>
              </a:tr>
              <a:tr h="59266">
                <a:tc>
                  <a:txBody>
                    <a:bodyPr/>
                    <a:lstStyle/>
                    <a:p>
                      <a:pPr algn="just" fontAlgn="b"/>
                      <a:endParaRPr lang="es-CO" sz="1800" b="1" u="none" strike="noStrike" dirty="0">
                        <a:effectLst/>
                      </a:endParaRPr>
                    </a:p>
                    <a:p>
                      <a:pPr algn="just" fontAlgn="b"/>
                      <a:r>
                        <a:rPr lang="es-CO" sz="1800" b="1" u="none" strike="noStrike" dirty="0">
                          <a:effectLst/>
                        </a:rPr>
                        <a:t>Análisis y conclusiones: </a:t>
                      </a:r>
                    </a:p>
                    <a:p>
                      <a:pPr algn="just" fontAlgn="b"/>
                      <a:r>
                        <a:rPr lang="es-CO" sz="1800" u="none" strike="noStrike" dirty="0">
                          <a:effectLst/>
                        </a:rPr>
                        <a:t>Hay una explicación del proceso llevado a cabo, se analizan los resultados obtenidos en las métricas y el porqué de sus diferencias, se concluye de manera clara, cuales son las mejoras posibles y los inconvenientes presentados durante el proceso.</a:t>
                      </a:r>
                      <a:endParaRPr lang="es-CO" sz="1800" b="0"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s-CO" sz="1800" b="1" u="none" strike="noStrike" dirty="0">
                          <a:effectLst/>
                        </a:rPr>
                        <a:t>35%</a:t>
                      </a:r>
                      <a:endParaRPr lang="es-CO" sz="1800" b="1" i="0" u="none" strike="noStrike" dirty="0">
                        <a:solidFill>
                          <a:srgbClr val="000000"/>
                        </a:solidFill>
                        <a:effectLst/>
                        <a:latin typeface="Calibri" panose="020F0502020204030204" pitchFamily="34" charset="0"/>
                      </a:endParaRPr>
                    </a:p>
                    <a:p>
                      <a:pPr algn="ctr" fontAlgn="b"/>
                      <a:endParaRPr lang="es-CO" sz="1800" b="1" i="0" u="none" strike="noStrike" dirty="0">
                        <a:solidFill>
                          <a:srgbClr val="000000"/>
                        </a:solidFill>
                        <a:effectLst/>
                        <a:latin typeface="Calibri" panose="020F0502020204030204" pitchFamily="34" charset="0"/>
                      </a:endParaRPr>
                    </a:p>
                  </a:txBody>
                  <a:tcPr marL="2092" marR="2092" marT="2092" marB="0" anchor="b">
                    <a:solidFill>
                      <a:schemeClr val="bg1">
                        <a:lumMod val="95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38788458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usando </a:t>
            </a:r>
            <a:r>
              <a:rPr lang="es-CO" sz="1600" dirty="0">
                <a:solidFill>
                  <a:schemeClr val="accent2"/>
                </a:solidFill>
                <a:cs typeface="Arial" charset="0"/>
              </a:rPr>
              <a:t>Diferentes Operaciones Morfológicas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¿Cuantos dientes tiene el Piñón?</a:t>
            </a:r>
          </a:p>
        </p:txBody>
      </p:sp>
      <p:pic>
        <p:nvPicPr>
          <p:cNvPr id="26317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72963" y="2771066"/>
            <a:ext cx="21526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1 Imagen"/>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09510" y="1173707"/>
            <a:ext cx="2045945" cy="4370882"/>
          </a:xfrm>
          <a:prstGeom prst="rect">
            <a:avLst/>
          </a:prstGeom>
        </p:spPr>
      </p:pic>
      <p:sp>
        <p:nvSpPr>
          <p:cNvPr id="3" name="Marcador de número de diapositiva 2">
            <a:extLst>
              <a:ext uri="{FF2B5EF4-FFF2-40B4-BE49-F238E27FC236}">
                <a16:creationId xmlns:a16="http://schemas.microsoft.com/office/drawing/2014/main" id="{481DDC26-49EB-4541-84CE-447A0A4FA304}"/>
              </a:ext>
            </a:extLst>
          </p:cNvPr>
          <p:cNvSpPr>
            <a:spLocks noGrp="1"/>
          </p:cNvSpPr>
          <p:nvPr>
            <p:ph type="sldNum" sz="quarter" idx="7"/>
          </p:nvPr>
        </p:nvSpPr>
        <p:spPr/>
        <p:txBody>
          <a:bodyPr/>
          <a:lstStyle/>
          <a:p>
            <a:pPr marL="38100">
              <a:lnSpc>
                <a:spcPts val="1430"/>
              </a:lnSpc>
            </a:pPr>
            <a:fld id="{81D60167-4931-47E6-BA6A-407CBD079E47}" type="slidenum">
              <a:rPr lang="es-CO" spc="-5" smtClean="0"/>
              <a:t>70</a:t>
            </a:fld>
            <a:endParaRPr lang="es-CO" spc="-5" dirty="0"/>
          </a:p>
        </p:txBody>
      </p:sp>
    </p:spTree>
    <p:extLst>
      <p:ext uri="{BB962C8B-B14F-4D97-AF65-F5344CB8AC3E}">
        <p14:creationId xmlns:p14="http://schemas.microsoft.com/office/powerpoint/2010/main" val="32693492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usando </a:t>
            </a:r>
            <a:r>
              <a:rPr lang="es-CO" sz="1600" dirty="0">
                <a:solidFill>
                  <a:schemeClr val="accent2"/>
                </a:solidFill>
                <a:cs typeface="Arial" charset="0"/>
              </a:rPr>
              <a:t>Diferentes Operaciones Morfológicas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p:txBody>
      </p:sp>
      <p:pic>
        <p:nvPicPr>
          <p:cNvPr id="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5675" y="3074942"/>
            <a:ext cx="2152650" cy="2114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895692" y="3074943"/>
            <a:ext cx="2133600" cy="214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5"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546659" y="3074942"/>
            <a:ext cx="2219325" cy="2190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632519" y="5265693"/>
            <a:ext cx="1338956" cy="307777"/>
          </a:xfrm>
          <a:prstGeom prst="rect">
            <a:avLst/>
          </a:prstGeom>
          <a:noFill/>
        </p:spPr>
        <p:txBody>
          <a:bodyPr wrap="none" rtlCol="0">
            <a:spAutoFit/>
          </a:bodyPr>
          <a:lstStyle/>
          <a:p>
            <a:pPr algn="ctr">
              <a:buNone/>
            </a:pPr>
            <a:r>
              <a:rPr lang="es-CO" sz="1400" dirty="0">
                <a:solidFill>
                  <a:schemeClr val="accent2"/>
                </a:solidFill>
              </a:rPr>
              <a:t>Imagen Original</a:t>
            </a:r>
          </a:p>
        </p:txBody>
      </p:sp>
      <p:sp>
        <p:nvSpPr>
          <p:cNvPr id="11" name="10 CuadroTexto"/>
          <p:cNvSpPr txBox="1"/>
          <p:nvPr/>
        </p:nvSpPr>
        <p:spPr>
          <a:xfrm>
            <a:off x="5490631" y="5265693"/>
            <a:ext cx="943720" cy="307777"/>
          </a:xfrm>
          <a:prstGeom prst="rect">
            <a:avLst/>
          </a:prstGeom>
          <a:noFill/>
        </p:spPr>
        <p:txBody>
          <a:bodyPr wrap="none" rtlCol="0">
            <a:spAutoFit/>
          </a:bodyPr>
          <a:lstStyle/>
          <a:p>
            <a:pPr algn="ctr">
              <a:buNone/>
            </a:pPr>
            <a:r>
              <a:rPr lang="es-CO" sz="1400" dirty="0">
                <a:solidFill>
                  <a:schemeClr val="accent2"/>
                </a:solidFill>
              </a:rPr>
              <a:t>Cierre C11</a:t>
            </a:r>
          </a:p>
        </p:txBody>
      </p:sp>
      <p:sp>
        <p:nvSpPr>
          <p:cNvPr id="12" name="11 CuadroTexto"/>
          <p:cNvSpPr txBox="1"/>
          <p:nvPr/>
        </p:nvSpPr>
        <p:spPr>
          <a:xfrm>
            <a:off x="8193919" y="5265693"/>
            <a:ext cx="924804" cy="307777"/>
          </a:xfrm>
          <a:prstGeom prst="rect">
            <a:avLst/>
          </a:prstGeom>
          <a:noFill/>
        </p:spPr>
        <p:txBody>
          <a:bodyPr wrap="none" rtlCol="0">
            <a:spAutoFit/>
          </a:bodyPr>
          <a:lstStyle/>
          <a:p>
            <a:pPr algn="ctr">
              <a:buNone/>
            </a:pPr>
            <a:r>
              <a:rPr lang="es-CO" sz="1400" dirty="0">
                <a:solidFill>
                  <a:schemeClr val="accent2"/>
                </a:solidFill>
              </a:rPr>
              <a:t>Diferencia</a:t>
            </a:r>
          </a:p>
        </p:txBody>
      </p:sp>
      <p:sp>
        <p:nvSpPr>
          <p:cNvPr id="3" name="Marcador de número de diapositiva 2">
            <a:extLst>
              <a:ext uri="{FF2B5EF4-FFF2-40B4-BE49-F238E27FC236}">
                <a16:creationId xmlns:a16="http://schemas.microsoft.com/office/drawing/2014/main" id="{C233D913-7E98-417E-8354-B8689733DC6B}"/>
              </a:ext>
            </a:extLst>
          </p:cNvPr>
          <p:cNvSpPr>
            <a:spLocks noGrp="1"/>
          </p:cNvSpPr>
          <p:nvPr>
            <p:ph type="sldNum" sz="quarter" idx="7"/>
          </p:nvPr>
        </p:nvSpPr>
        <p:spPr/>
        <p:txBody>
          <a:bodyPr/>
          <a:lstStyle/>
          <a:p>
            <a:pPr marL="38100">
              <a:lnSpc>
                <a:spcPts val="1430"/>
              </a:lnSpc>
            </a:pPr>
            <a:fld id="{81D60167-4931-47E6-BA6A-407CBD079E47}" type="slidenum">
              <a:rPr lang="es-CO" spc="-5" smtClean="0"/>
              <a:t>71</a:t>
            </a:fld>
            <a:endParaRPr lang="es-CO" spc="-5" dirty="0"/>
          </a:p>
        </p:txBody>
      </p:sp>
    </p:spTree>
    <p:extLst>
      <p:ext uri="{BB962C8B-B14F-4D97-AF65-F5344CB8AC3E}">
        <p14:creationId xmlns:p14="http://schemas.microsoft.com/office/powerpoint/2010/main" val="5061009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usando </a:t>
            </a:r>
            <a:r>
              <a:rPr lang="es-CO" sz="1600" dirty="0">
                <a:solidFill>
                  <a:schemeClr val="accent2"/>
                </a:solidFill>
                <a:cs typeface="Arial" charset="0"/>
              </a:rPr>
              <a:t>Diferentes Operaciones Morfológicas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p:txBody>
      </p:sp>
      <p:pic>
        <p:nvPicPr>
          <p:cNvPr id="26419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7756" y="2804070"/>
            <a:ext cx="2257425"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15865" y="2804069"/>
            <a:ext cx="2247900" cy="2247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4198"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4450" y="2804070"/>
            <a:ext cx="22479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11 CuadroTexto"/>
          <p:cNvSpPr txBox="1"/>
          <p:nvPr/>
        </p:nvSpPr>
        <p:spPr>
          <a:xfrm>
            <a:off x="2947188" y="5051970"/>
            <a:ext cx="1064266" cy="307777"/>
          </a:xfrm>
          <a:prstGeom prst="rect">
            <a:avLst/>
          </a:prstGeom>
          <a:noFill/>
        </p:spPr>
        <p:txBody>
          <a:bodyPr wrap="none" rtlCol="0">
            <a:spAutoFit/>
          </a:bodyPr>
          <a:lstStyle/>
          <a:p>
            <a:pPr algn="ctr">
              <a:buNone/>
            </a:pPr>
            <a:r>
              <a:rPr lang="es-CO" sz="1400" dirty="0">
                <a:solidFill>
                  <a:schemeClr val="accent2"/>
                </a:solidFill>
              </a:rPr>
              <a:t>Apertura C3</a:t>
            </a:r>
          </a:p>
        </p:txBody>
      </p:sp>
      <p:sp>
        <p:nvSpPr>
          <p:cNvPr id="13" name="12 CuadroTexto"/>
          <p:cNvSpPr txBox="1"/>
          <p:nvPr/>
        </p:nvSpPr>
        <p:spPr>
          <a:xfrm>
            <a:off x="5568506" y="5051970"/>
            <a:ext cx="1142620" cy="307777"/>
          </a:xfrm>
          <a:prstGeom prst="rect">
            <a:avLst/>
          </a:prstGeom>
          <a:noFill/>
        </p:spPr>
        <p:txBody>
          <a:bodyPr wrap="none" rtlCol="0">
            <a:spAutoFit/>
          </a:bodyPr>
          <a:lstStyle/>
          <a:p>
            <a:pPr algn="ctr">
              <a:buNone/>
            </a:pPr>
            <a:r>
              <a:rPr lang="es-CO" sz="1400" dirty="0">
                <a:solidFill>
                  <a:schemeClr val="accent2"/>
                </a:solidFill>
              </a:rPr>
              <a:t>Dilatación C9</a:t>
            </a:r>
          </a:p>
        </p:txBody>
      </p:sp>
      <p:sp>
        <p:nvSpPr>
          <p:cNvPr id="14" name="13 CuadroTexto"/>
          <p:cNvSpPr txBox="1"/>
          <p:nvPr/>
        </p:nvSpPr>
        <p:spPr>
          <a:xfrm>
            <a:off x="8255830" y="5051970"/>
            <a:ext cx="1155637" cy="307777"/>
          </a:xfrm>
          <a:prstGeom prst="rect">
            <a:avLst/>
          </a:prstGeom>
          <a:noFill/>
        </p:spPr>
        <p:txBody>
          <a:bodyPr wrap="none" rtlCol="0">
            <a:spAutoFit/>
          </a:bodyPr>
          <a:lstStyle/>
          <a:p>
            <a:pPr algn="ctr">
              <a:buNone/>
            </a:pPr>
            <a:r>
              <a:rPr lang="es-CO" sz="1400" dirty="0">
                <a:solidFill>
                  <a:schemeClr val="accent2"/>
                </a:solidFill>
              </a:rPr>
              <a:t>Apertura C19</a:t>
            </a:r>
          </a:p>
        </p:txBody>
      </p:sp>
      <p:sp>
        <p:nvSpPr>
          <p:cNvPr id="2" name="Marcador de número de diapositiva 1">
            <a:extLst>
              <a:ext uri="{FF2B5EF4-FFF2-40B4-BE49-F238E27FC236}">
                <a16:creationId xmlns:a16="http://schemas.microsoft.com/office/drawing/2014/main" id="{1FF1CE90-E31D-461B-B3E3-4E720974277C}"/>
              </a:ext>
            </a:extLst>
          </p:cNvPr>
          <p:cNvSpPr>
            <a:spLocks noGrp="1"/>
          </p:cNvSpPr>
          <p:nvPr>
            <p:ph type="sldNum" sz="quarter" idx="7"/>
          </p:nvPr>
        </p:nvSpPr>
        <p:spPr/>
        <p:txBody>
          <a:bodyPr/>
          <a:lstStyle/>
          <a:p>
            <a:pPr marL="38100">
              <a:lnSpc>
                <a:spcPts val="1430"/>
              </a:lnSpc>
            </a:pPr>
            <a:fld id="{81D60167-4931-47E6-BA6A-407CBD079E47}" type="slidenum">
              <a:rPr lang="es-CO" spc="-5" smtClean="0"/>
              <a:t>72</a:t>
            </a:fld>
            <a:endParaRPr lang="es-CO" spc="-5" dirty="0"/>
          </a:p>
        </p:txBody>
      </p:sp>
    </p:spTree>
    <p:extLst>
      <p:ext uri="{BB962C8B-B14F-4D97-AF65-F5344CB8AC3E}">
        <p14:creationId xmlns:p14="http://schemas.microsoft.com/office/powerpoint/2010/main" val="41964597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a:t>
            </a:r>
          </a:p>
          <a:p>
            <a:pPr marL="365125" lvl="1" indent="-185738"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Ejemplo usando </a:t>
            </a:r>
            <a:r>
              <a:rPr lang="es-CO" sz="1600" dirty="0">
                <a:solidFill>
                  <a:schemeClr val="accent2"/>
                </a:solidFill>
                <a:cs typeface="Arial" charset="0"/>
              </a:rPr>
              <a:t>Diferentes Operaciones Morfológicas</a:t>
            </a:r>
            <a:r>
              <a:rPr lang="es-CO" sz="1600" dirty="0">
                <a:cs typeface="Arial" charset="0"/>
              </a:rPr>
              <a:t>:</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p:txBody>
      </p:sp>
      <p:sp>
        <p:nvSpPr>
          <p:cNvPr id="12" name="11 CuadroTexto"/>
          <p:cNvSpPr txBox="1"/>
          <p:nvPr/>
        </p:nvSpPr>
        <p:spPr>
          <a:xfrm>
            <a:off x="3287318" y="5061495"/>
            <a:ext cx="1867370" cy="307777"/>
          </a:xfrm>
          <a:prstGeom prst="rect">
            <a:avLst/>
          </a:prstGeom>
          <a:noFill/>
        </p:spPr>
        <p:txBody>
          <a:bodyPr wrap="none" rtlCol="0">
            <a:spAutoFit/>
          </a:bodyPr>
          <a:lstStyle/>
          <a:p>
            <a:pPr algn="ctr">
              <a:buNone/>
            </a:pPr>
            <a:r>
              <a:rPr lang="es-CO" sz="1400" dirty="0">
                <a:solidFill>
                  <a:schemeClr val="accent2"/>
                </a:solidFill>
              </a:rPr>
              <a:t>AND Apertura(C3, C19)</a:t>
            </a:r>
          </a:p>
        </p:txBody>
      </p:sp>
      <p:sp>
        <p:nvSpPr>
          <p:cNvPr id="13" name="12 CuadroTexto"/>
          <p:cNvSpPr txBox="1"/>
          <p:nvPr/>
        </p:nvSpPr>
        <p:spPr>
          <a:xfrm>
            <a:off x="6529434" y="5023393"/>
            <a:ext cx="2309415" cy="523220"/>
          </a:xfrm>
          <a:prstGeom prst="rect">
            <a:avLst/>
          </a:prstGeom>
          <a:noFill/>
        </p:spPr>
        <p:txBody>
          <a:bodyPr wrap="none" rtlCol="0">
            <a:spAutoFit/>
          </a:bodyPr>
          <a:lstStyle/>
          <a:p>
            <a:pPr algn="ctr">
              <a:lnSpc>
                <a:spcPct val="100000"/>
              </a:lnSpc>
              <a:buNone/>
            </a:pPr>
            <a:r>
              <a:rPr lang="es-CO" sz="1400" dirty="0">
                <a:solidFill>
                  <a:schemeClr val="accent2"/>
                </a:solidFill>
              </a:rPr>
              <a:t>Etiquetado de Componentes </a:t>
            </a:r>
          </a:p>
          <a:p>
            <a:pPr algn="ctr">
              <a:lnSpc>
                <a:spcPct val="100000"/>
              </a:lnSpc>
              <a:buNone/>
            </a:pPr>
            <a:r>
              <a:rPr lang="es-CO" sz="1400" dirty="0">
                <a:solidFill>
                  <a:schemeClr val="accent2"/>
                </a:solidFill>
              </a:rPr>
              <a:t>Conexas</a:t>
            </a:r>
          </a:p>
        </p:txBody>
      </p:sp>
      <p:pic>
        <p:nvPicPr>
          <p:cNvPr id="26521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18486" y="2851694"/>
            <a:ext cx="2209800" cy="218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521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35420" y="2851693"/>
            <a:ext cx="2209800" cy="2171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08885C73-2FFB-457C-A3FF-E6ACC33F25EB}"/>
              </a:ext>
            </a:extLst>
          </p:cNvPr>
          <p:cNvSpPr>
            <a:spLocks noGrp="1"/>
          </p:cNvSpPr>
          <p:nvPr>
            <p:ph type="sldNum" sz="quarter" idx="7"/>
          </p:nvPr>
        </p:nvSpPr>
        <p:spPr/>
        <p:txBody>
          <a:bodyPr/>
          <a:lstStyle/>
          <a:p>
            <a:pPr marL="38100">
              <a:lnSpc>
                <a:spcPts val="1430"/>
              </a:lnSpc>
            </a:pPr>
            <a:fld id="{81D60167-4931-47E6-BA6A-407CBD079E47}" type="slidenum">
              <a:rPr lang="es-CO" spc="-5" smtClean="0"/>
              <a:t>73</a:t>
            </a:fld>
            <a:endParaRPr lang="es-CO" spc="-5" dirty="0"/>
          </a:p>
        </p:txBody>
      </p:sp>
    </p:spTree>
    <p:extLst>
      <p:ext uri="{BB962C8B-B14F-4D97-AF65-F5344CB8AC3E}">
        <p14:creationId xmlns:p14="http://schemas.microsoft.com/office/powerpoint/2010/main" val="27709344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Segmentación de Imágenes</a:t>
            </a:r>
            <a:endParaRPr lang="es-ES" sz="3600" b="1" cap="small" dirty="0"/>
          </a:p>
        </p:txBody>
      </p:sp>
      <p:sp>
        <p:nvSpPr>
          <p:cNvPr id="5" name="4 Rectángulo redondeado"/>
          <p:cNvSpPr/>
          <p:nvPr/>
        </p:nvSpPr>
        <p:spPr>
          <a:xfrm>
            <a:off x="2744987" y="3323180"/>
            <a:ext cx="6640110" cy="18119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lnSpc>
                <a:spcPct val="100000"/>
              </a:lnSpc>
              <a:buNone/>
            </a:pPr>
            <a:r>
              <a:rPr lang="es-CO" sz="3200" cap="small" dirty="0"/>
              <a:t>Operaciones Morfológicas en Imágenes en Niveles de Gris </a:t>
            </a:r>
          </a:p>
        </p:txBody>
      </p:sp>
      <p:pic>
        <p:nvPicPr>
          <p:cNvPr id="6" name="Picture 2"/>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727450" y="2180180"/>
            <a:ext cx="467518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286E80C5-6F98-40C2-BE8A-062574A929AA}"/>
              </a:ext>
            </a:extLst>
          </p:cNvPr>
          <p:cNvSpPr>
            <a:spLocks noGrp="1"/>
          </p:cNvSpPr>
          <p:nvPr>
            <p:ph type="sldNum" sz="quarter" idx="7"/>
          </p:nvPr>
        </p:nvSpPr>
        <p:spPr/>
        <p:txBody>
          <a:bodyPr/>
          <a:lstStyle/>
          <a:p>
            <a:pPr marL="38100">
              <a:lnSpc>
                <a:spcPts val="1430"/>
              </a:lnSpc>
            </a:pPr>
            <a:fld id="{81D60167-4931-47E6-BA6A-407CBD079E47}" type="slidenum">
              <a:rPr lang="es-CO" spc="-5" smtClean="0"/>
              <a:t>74</a:t>
            </a:fld>
            <a:endParaRPr lang="es-CO" spc="-5" dirty="0"/>
          </a:p>
        </p:txBody>
      </p:sp>
    </p:spTree>
    <p:extLst>
      <p:ext uri="{BB962C8B-B14F-4D97-AF65-F5344CB8AC3E}">
        <p14:creationId xmlns:p14="http://schemas.microsoft.com/office/powerpoint/2010/main" val="115634729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Sea f(</a:t>
            </a:r>
            <a:r>
              <a:rPr lang="es-CO" sz="1600" dirty="0" err="1">
                <a:cs typeface="Arial" charset="0"/>
              </a:rPr>
              <a:t>x,y</a:t>
            </a:r>
            <a:r>
              <a:rPr lang="es-CO" sz="1600" dirty="0">
                <a:cs typeface="Arial" charset="0"/>
              </a:rPr>
              <a:t>) una imagen de dimensión M x N y b(</a:t>
            </a:r>
            <a:r>
              <a:rPr lang="es-CO" sz="1600" dirty="0" err="1">
                <a:cs typeface="Arial" charset="0"/>
              </a:rPr>
              <a:t>i,j</a:t>
            </a:r>
            <a:r>
              <a:rPr lang="es-CO" sz="1600" dirty="0">
                <a:cs typeface="Arial" charset="0"/>
              </a:rPr>
              <a:t>) el elemento estructural de dimensión n x m, entonces la </a:t>
            </a:r>
            <a:r>
              <a:rPr lang="es-CO" sz="1600" dirty="0">
                <a:solidFill>
                  <a:schemeClr val="accent2"/>
                </a:solidFill>
                <a:cs typeface="Arial" charset="0"/>
              </a:rPr>
              <a:t>Dilatación </a:t>
            </a:r>
            <a:r>
              <a:rPr lang="es-CO" sz="1600" dirty="0">
                <a:cs typeface="Arial" charset="0"/>
              </a:rPr>
              <a:t>se define como:</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273050" lvl="1" defTabSz="411163" eaLnBrk="0" hangingPunct="0">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 imagen resultante tiene mayor brillo ya que los elementos oscuros son reducidos o eliminados, dependiendo de su valor y del elemento estructural.</a:t>
            </a:r>
          </a:p>
          <a:p>
            <a:pPr marL="558800" lvl="1" indent="-285750" defTabSz="411163" eaLnBrk="0" hangingPunct="0">
              <a:buBlip>
                <a:blip r:embed="rId5"/>
              </a:buBlip>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dirty="0">
                <a:cs typeface="Times New Roman" pitchFamily="18" charset="0"/>
              </a:rPr>
              <a:t>		         </a:t>
            </a:r>
            <a:r>
              <a:rPr lang="es-CO" sz="1600"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graphicFrame>
        <p:nvGraphicFramePr>
          <p:cNvPr id="2" name="1 Objeto"/>
          <p:cNvGraphicFramePr>
            <a:graphicFrameLocks noChangeAspect="1"/>
          </p:cNvGraphicFramePr>
          <p:nvPr/>
        </p:nvGraphicFramePr>
        <p:xfrm>
          <a:off x="3883575" y="2325601"/>
          <a:ext cx="4244975" cy="666750"/>
        </p:xfrm>
        <a:graphic>
          <a:graphicData uri="http://schemas.openxmlformats.org/presentationml/2006/ole">
            <mc:AlternateContent xmlns:mc="http://schemas.openxmlformats.org/markup-compatibility/2006">
              <mc:Choice xmlns:v="urn:schemas-microsoft-com:vml" Requires="v">
                <p:oleObj spid="_x0000_s17426" name="Ecuación" r:id="rId6" imgW="2425680" imgH="380880" progId="Equation.3">
                  <p:embed/>
                </p:oleObj>
              </mc:Choice>
              <mc:Fallback>
                <p:oleObj name="Ecuación" r:id="rId6" imgW="2425680" imgH="380880" progId="Equation.3">
                  <p:embed/>
                  <p:pic>
                    <p:nvPicPr>
                      <p:cNvPr id="2" name="1 Objeto"/>
                      <p:cNvPicPr>
                        <a:picLocks noChangeAspect="1" noChangeArrowheads="1"/>
                      </p:cNvPicPr>
                      <p:nvPr/>
                    </p:nvPicPr>
                    <p:blipFill>
                      <a:blip r:embed="rId7"/>
                      <a:srcRect/>
                      <a:stretch>
                        <a:fillRect/>
                      </a:stretch>
                    </p:blipFill>
                    <p:spPr bwMode="auto">
                      <a:xfrm>
                        <a:off x="3883575" y="2325601"/>
                        <a:ext cx="4244975"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Group 156"/>
          <p:cNvGraphicFramePr>
            <a:graphicFrameLocks noGrp="1"/>
          </p:cNvGraphicFramePr>
          <p:nvPr/>
        </p:nvGraphicFramePr>
        <p:xfrm>
          <a:off x="2420074" y="3866839"/>
          <a:ext cx="2633272" cy="1613855"/>
        </p:xfrm>
        <a:graphic>
          <a:graphicData uri="http://schemas.openxmlformats.org/drawingml/2006/table">
            <a:tbl>
              <a:tblPr>
                <a:tableStyleId>{5940675A-B579-460E-94D1-54222C63F5DA}</a:tableStyleId>
              </a:tblPr>
              <a:tblGrid>
                <a:gridCol w="329159">
                  <a:extLst>
                    <a:ext uri="{9D8B030D-6E8A-4147-A177-3AD203B41FA5}">
                      <a16:colId xmlns:a16="http://schemas.microsoft.com/office/drawing/2014/main" val="20000"/>
                    </a:ext>
                  </a:extLst>
                </a:gridCol>
                <a:gridCol w="329159">
                  <a:extLst>
                    <a:ext uri="{9D8B030D-6E8A-4147-A177-3AD203B41FA5}">
                      <a16:colId xmlns:a16="http://schemas.microsoft.com/office/drawing/2014/main" val="20001"/>
                    </a:ext>
                  </a:extLst>
                </a:gridCol>
                <a:gridCol w="329159">
                  <a:extLst>
                    <a:ext uri="{9D8B030D-6E8A-4147-A177-3AD203B41FA5}">
                      <a16:colId xmlns:a16="http://schemas.microsoft.com/office/drawing/2014/main" val="20002"/>
                    </a:ext>
                  </a:extLst>
                </a:gridCol>
                <a:gridCol w="329159">
                  <a:extLst>
                    <a:ext uri="{9D8B030D-6E8A-4147-A177-3AD203B41FA5}">
                      <a16:colId xmlns:a16="http://schemas.microsoft.com/office/drawing/2014/main" val="20003"/>
                    </a:ext>
                  </a:extLst>
                </a:gridCol>
                <a:gridCol w="329159">
                  <a:extLst>
                    <a:ext uri="{9D8B030D-6E8A-4147-A177-3AD203B41FA5}">
                      <a16:colId xmlns:a16="http://schemas.microsoft.com/office/drawing/2014/main" val="20004"/>
                    </a:ext>
                  </a:extLst>
                </a:gridCol>
                <a:gridCol w="329159">
                  <a:extLst>
                    <a:ext uri="{9D8B030D-6E8A-4147-A177-3AD203B41FA5}">
                      <a16:colId xmlns:a16="http://schemas.microsoft.com/office/drawing/2014/main" val="20005"/>
                    </a:ext>
                  </a:extLst>
                </a:gridCol>
                <a:gridCol w="329159">
                  <a:extLst>
                    <a:ext uri="{9D8B030D-6E8A-4147-A177-3AD203B41FA5}">
                      <a16:colId xmlns:a16="http://schemas.microsoft.com/office/drawing/2014/main" val="20006"/>
                    </a:ext>
                  </a:extLst>
                </a:gridCol>
                <a:gridCol w="329159">
                  <a:extLst>
                    <a:ext uri="{9D8B030D-6E8A-4147-A177-3AD203B41FA5}">
                      <a16:colId xmlns:a16="http://schemas.microsoft.com/office/drawing/2014/main" val="20007"/>
                    </a:ext>
                  </a:extLst>
                </a:gridCol>
              </a:tblGrid>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6" name="Group 156"/>
          <p:cNvGraphicFramePr>
            <a:graphicFrameLocks noGrp="1"/>
          </p:cNvGraphicFramePr>
          <p:nvPr/>
        </p:nvGraphicFramePr>
        <p:xfrm>
          <a:off x="6728832" y="3865651"/>
          <a:ext cx="2633272" cy="1613855"/>
        </p:xfrm>
        <a:graphic>
          <a:graphicData uri="http://schemas.openxmlformats.org/drawingml/2006/table">
            <a:tbl>
              <a:tblPr>
                <a:tableStyleId>{5940675A-B579-460E-94D1-54222C63F5DA}</a:tableStyleId>
              </a:tblPr>
              <a:tblGrid>
                <a:gridCol w="329159">
                  <a:extLst>
                    <a:ext uri="{9D8B030D-6E8A-4147-A177-3AD203B41FA5}">
                      <a16:colId xmlns:a16="http://schemas.microsoft.com/office/drawing/2014/main" val="20000"/>
                    </a:ext>
                  </a:extLst>
                </a:gridCol>
                <a:gridCol w="329159">
                  <a:extLst>
                    <a:ext uri="{9D8B030D-6E8A-4147-A177-3AD203B41FA5}">
                      <a16:colId xmlns:a16="http://schemas.microsoft.com/office/drawing/2014/main" val="20001"/>
                    </a:ext>
                  </a:extLst>
                </a:gridCol>
                <a:gridCol w="329159">
                  <a:extLst>
                    <a:ext uri="{9D8B030D-6E8A-4147-A177-3AD203B41FA5}">
                      <a16:colId xmlns:a16="http://schemas.microsoft.com/office/drawing/2014/main" val="20002"/>
                    </a:ext>
                  </a:extLst>
                </a:gridCol>
                <a:gridCol w="329159">
                  <a:extLst>
                    <a:ext uri="{9D8B030D-6E8A-4147-A177-3AD203B41FA5}">
                      <a16:colId xmlns:a16="http://schemas.microsoft.com/office/drawing/2014/main" val="20003"/>
                    </a:ext>
                  </a:extLst>
                </a:gridCol>
                <a:gridCol w="329159">
                  <a:extLst>
                    <a:ext uri="{9D8B030D-6E8A-4147-A177-3AD203B41FA5}">
                      <a16:colId xmlns:a16="http://schemas.microsoft.com/office/drawing/2014/main" val="20004"/>
                    </a:ext>
                  </a:extLst>
                </a:gridCol>
                <a:gridCol w="329159">
                  <a:extLst>
                    <a:ext uri="{9D8B030D-6E8A-4147-A177-3AD203B41FA5}">
                      <a16:colId xmlns:a16="http://schemas.microsoft.com/office/drawing/2014/main" val="20005"/>
                    </a:ext>
                  </a:extLst>
                </a:gridCol>
                <a:gridCol w="329159">
                  <a:extLst>
                    <a:ext uri="{9D8B030D-6E8A-4147-A177-3AD203B41FA5}">
                      <a16:colId xmlns:a16="http://schemas.microsoft.com/office/drawing/2014/main" val="20006"/>
                    </a:ext>
                  </a:extLst>
                </a:gridCol>
                <a:gridCol w="329159">
                  <a:extLst>
                    <a:ext uri="{9D8B030D-6E8A-4147-A177-3AD203B41FA5}">
                      <a16:colId xmlns:a16="http://schemas.microsoft.com/office/drawing/2014/main" val="20007"/>
                    </a:ext>
                  </a:extLst>
                </a:gridCol>
              </a:tblGrid>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7" name="Group 156"/>
          <p:cNvGraphicFramePr>
            <a:graphicFrameLocks noGrp="1"/>
          </p:cNvGraphicFramePr>
          <p:nvPr/>
        </p:nvGraphicFramePr>
        <p:xfrm>
          <a:off x="5640351" y="4405449"/>
          <a:ext cx="648029" cy="610918"/>
        </p:xfrm>
        <a:graphic>
          <a:graphicData uri="http://schemas.openxmlformats.org/drawingml/2006/table">
            <a:tbl>
              <a:tblPr>
                <a:tableStyleId>{3C2FFA5D-87B4-456A-9821-1D502468CF0F}</a:tableStyleId>
              </a:tblPr>
              <a:tblGrid>
                <a:gridCol w="324416">
                  <a:extLst>
                    <a:ext uri="{9D8B030D-6E8A-4147-A177-3AD203B41FA5}">
                      <a16:colId xmlns:a16="http://schemas.microsoft.com/office/drawing/2014/main" val="20000"/>
                    </a:ext>
                  </a:extLst>
                </a:gridCol>
                <a:gridCol w="323613">
                  <a:extLst>
                    <a:ext uri="{9D8B030D-6E8A-4147-A177-3AD203B41FA5}">
                      <a16:colId xmlns:a16="http://schemas.microsoft.com/office/drawing/2014/main" val="20001"/>
                    </a:ext>
                  </a:extLst>
                </a:gridCol>
              </a:tblGrid>
              <a:tr h="3054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1</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2</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054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1</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2</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noFill/>
                  </a:tcPr>
                </a:tc>
                <a:extLst>
                  <a:ext uri="{0D108BD9-81ED-4DB2-BD59-A6C34878D82A}">
                    <a16:rowId xmlns:a16="http://schemas.microsoft.com/office/drawing/2014/main" val="10001"/>
                  </a:ext>
                </a:extLst>
              </a:tr>
            </a:tbl>
          </a:graphicData>
        </a:graphic>
      </p:graphicFrame>
      <p:sp>
        <p:nvSpPr>
          <p:cNvPr id="3" name="Marcador de número de diapositiva 2">
            <a:extLst>
              <a:ext uri="{FF2B5EF4-FFF2-40B4-BE49-F238E27FC236}">
                <a16:creationId xmlns:a16="http://schemas.microsoft.com/office/drawing/2014/main" id="{4964C927-9873-4448-8FB3-298F7602DD97}"/>
              </a:ext>
            </a:extLst>
          </p:cNvPr>
          <p:cNvSpPr>
            <a:spLocks noGrp="1"/>
          </p:cNvSpPr>
          <p:nvPr>
            <p:ph type="sldNum" sz="quarter" idx="7"/>
          </p:nvPr>
        </p:nvSpPr>
        <p:spPr/>
        <p:txBody>
          <a:bodyPr/>
          <a:lstStyle/>
          <a:p>
            <a:pPr marL="38100">
              <a:lnSpc>
                <a:spcPts val="1430"/>
              </a:lnSpc>
            </a:pPr>
            <a:fld id="{81D60167-4931-47E6-BA6A-407CBD079E47}" type="slidenum">
              <a:rPr lang="es-CO" spc="-5" smtClean="0"/>
              <a:t>75</a:t>
            </a:fld>
            <a:endParaRPr lang="es-CO" spc="-5" dirty="0"/>
          </a:p>
        </p:txBody>
      </p:sp>
    </p:spTree>
    <p:extLst>
      <p:ext uri="{BB962C8B-B14F-4D97-AF65-F5344CB8AC3E}">
        <p14:creationId xmlns:p14="http://schemas.microsoft.com/office/powerpoint/2010/main" val="81676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Dilatación</a:t>
            </a:r>
            <a:r>
              <a:rPr lang="es-CO" sz="1600" dirty="0">
                <a:cs typeface="Arial" charset="0"/>
              </a:rPr>
              <a:t>: </a:t>
            </a:r>
            <a:r>
              <a:rPr lang="es-CO" sz="1600" dirty="0">
                <a:cs typeface="Times New Roman" pitchFamily="18" charset="0"/>
              </a:rPr>
              <a:t>	</a:t>
            </a:r>
          </a:p>
          <a:p>
            <a:pPr marL="273050" lvl="1" defTabSz="411163" eaLnBrk="0" hangingPunct="0">
              <a:tabLst>
                <a:tab pos="2239963" algn="l"/>
              </a:tabLst>
              <a:defRPr/>
            </a:pPr>
            <a:endParaRPr lang="es-CO" sz="1600"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graphicFrame>
        <p:nvGraphicFramePr>
          <p:cNvPr id="5" name="Group 156"/>
          <p:cNvGraphicFramePr>
            <a:graphicFrameLocks noGrp="1"/>
          </p:cNvGraphicFramePr>
          <p:nvPr/>
        </p:nvGraphicFramePr>
        <p:xfrm>
          <a:off x="2365963" y="1762693"/>
          <a:ext cx="1769420" cy="1686315"/>
        </p:xfrm>
        <a:graphic>
          <a:graphicData uri="http://schemas.openxmlformats.org/drawingml/2006/table">
            <a:tbl>
              <a:tblPr>
                <a:tableStyleId>{5940675A-B579-460E-94D1-54222C63F5DA}</a:tableStyleId>
              </a:tblPr>
              <a:tblGrid>
                <a:gridCol w="353884">
                  <a:extLst>
                    <a:ext uri="{9D8B030D-6E8A-4147-A177-3AD203B41FA5}">
                      <a16:colId xmlns:a16="http://schemas.microsoft.com/office/drawing/2014/main" val="20000"/>
                    </a:ext>
                  </a:extLst>
                </a:gridCol>
                <a:gridCol w="353884">
                  <a:extLst>
                    <a:ext uri="{9D8B030D-6E8A-4147-A177-3AD203B41FA5}">
                      <a16:colId xmlns:a16="http://schemas.microsoft.com/office/drawing/2014/main" val="20001"/>
                    </a:ext>
                  </a:extLst>
                </a:gridCol>
                <a:gridCol w="353884">
                  <a:extLst>
                    <a:ext uri="{9D8B030D-6E8A-4147-A177-3AD203B41FA5}">
                      <a16:colId xmlns:a16="http://schemas.microsoft.com/office/drawing/2014/main" val="20002"/>
                    </a:ext>
                  </a:extLst>
                </a:gridCol>
                <a:gridCol w="353884">
                  <a:extLst>
                    <a:ext uri="{9D8B030D-6E8A-4147-A177-3AD203B41FA5}">
                      <a16:colId xmlns:a16="http://schemas.microsoft.com/office/drawing/2014/main" val="20003"/>
                    </a:ext>
                  </a:extLst>
                </a:gridCol>
                <a:gridCol w="353884">
                  <a:extLst>
                    <a:ext uri="{9D8B030D-6E8A-4147-A177-3AD203B41FA5}">
                      <a16:colId xmlns:a16="http://schemas.microsoft.com/office/drawing/2014/main" val="20004"/>
                    </a:ext>
                  </a:extLst>
                </a:gridCol>
              </a:tblGrid>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6" name="Group 156"/>
          <p:cNvGraphicFramePr>
            <a:graphicFrameLocks noGrp="1"/>
          </p:cNvGraphicFramePr>
          <p:nvPr/>
        </p:nvGraphicFramePr>
        <p:xfrm>
          <a:off x="6652959" y="1737750"/>
          <a:ext cx="1757545" cy="1687505"/>
        </p:xfrm>
        <a:graphic>
          <a:graphicData uri="http://schemas.openxmlformats.org/drawingml/2006/table">
            <a:tbl>
              <a:tblPr>
                <a:tableStyleId>{5940675A-B579-460E-94D1-54222C63F5DA}</a:tableStyleId>
              </a:tblPr>
              <a:tblGrid>
                <a:gridCol w="351509">
                  <a:extLst>
                    <a:ext uri="{9D8B030D-6E8A-4147-A177-3AD203B41FA5}">
                      <a16:colId xmlns:a16="http://schemas.microsoft.com/office/drawing/2014/main" val="20000"/>
                    </a:ext>
                  </a:extLst>
                </a:gridCol>
                <a:gridCol w="351509">
                  <a:extLst>
                    <a:ext uri="{9D8B030D-6E8A-4147-A177-3AD203B41FA5}">
                      <a16:colId xmlns:a16="http://schemas.microsoft.com/office/drawing/2014/main" val="20001"/>
                    </a:ext>
                  </a:extLst>
                </a:gridCol>
                <a:gridCol w="351509">
                  <a:extLst>
                    <a:ext uri="{9D8B030D-6E8A-4147-A177-3AD203B41FA5}">
                      <a16:colId xmlns:a16="http://schemas.microsoft.com/office/drawing/2014/main" val="20002"/>
                    </a:ext>
                  </a:extLst>
                </a:gridCol>
                <a:gridCol w="351509">
                  <a:extLst>
                    <a:ext uri="{9D8B030D-6E8A-4147-A177-3AD203B41FA5}">
                      <a16:colId xmlns:a16="http://schemas.microsoft.com/office/drawing/2014/main" val="20003"/>
                    </a:ext>
                  </a:extLst>
                </a:gridCol>
                <a:gridCol w="351509">
                  <a:extLst>
                    <a:ext uri="{9D8B030D-6E8A-4147-A177-3AD203B41FA5}">
                      <a16:colId xmlns:a16="http://schemas.microsoft.com/office/drawing/2014/main" val="20004"/>
                    </a:ext>
                  </a:extLst>
                </a:gridCol>
              </a:tblGrid>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7" name="Group 156"/>
          <p:cNvGraphicFramePr>
            <a:graphicFrameLocks noGrp="1"/>
          </p:cNvGraphicFramePr>
          <p:nvPr/>
        </p:nvGraphicFramePr>
        <p:xfrm>
          <a:off x="4912273" y="2280802"/>
          <a:ext cx="982632" cy="1017582"/>
        </p:xfrm>
        <a:graphic>
          <a:graphicData uri="http://schemas.openxmlformats.org/drawingml/2006/table">
            <a:tbl>
              <a:tblPr>
                <a:tableStyleId>{3C2FFA5D-87B4-456A-9821-1D502468CF0F}</a:tableStyleId>
              </a:tblPr>
              <a:tblGrid>
                <a:gridCol w="328086">
                  <a:extLst>
                    <a:ext uri="{9D8B030D-6E8A-4147-A177-3AD203B41FA5}">
                      <a16:colId xmlns:a16="http://schemas.microsoft.com/office/drawing/2014/main" val="20000"/>
                    </a:ext>
                  </a:extLst>
                </a:gridCol>
                <a:gridCol w="327273">
                  <a:extLst>
                    <a:ext uri="{9D8B030D-6E8A-4147-A177-3AD203B41FA5}">
                      <a16:colId xmlns:a16="http://schemas.microsoft.com/office/drawing/2014/main" val="20001"/>
                    </a:ext>
                  </a:extLst>
                </a:gridCol>
                <a:gridCol w="327273">
                  <a:extLst>
                    <a:ext uri="{9D8B030D-6E8A-4147-A177-3AD203B41FA5}">
                      <a16:colId xmlns:a16="http://schemas.microsoft.com/office/drawing/2014/main" val="20002"/>
                    </a:ext>
                  </a:extLst>
                </a:gridCol>
              </a:tblGrid>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extLst>
                  <a:ext uri="{0D108BD9-81ED-4DB2-BD59-A6C34878D82A}">
                    <a16:rowId xmlns:a16="http://schemas.microsoft.com/office/drawing/2014/main" val="10000"/>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extLst>
                  <a:ext uri="{0D108BD9-81ED-4DB2-BD59-A6C34878D82A}">
                    <a16:rowId xmlns:a16="http://schemas.microsoft.com/office/drawing/2014/main" val="10001"/>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extLst>
                  <a:ext uri="{0D108BD9-81ED-4DB2-BD59-A6C34878D82A}">
                    <a16:rowId xmlns:a16="http://schemas.microsoft.com/office/drawing/2014/main" val="10002"/>
                  </a:ext>
                </a:extLst>
              </a:tr>
            </a:tbl>
          </a:graphicData>
        </a:graphic>
      </p:graphicFrame>
      <p:pic>
        <p:nvPicPr>
          <p:cNvPr id="4526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98584" y="3614739"/>
            <a:ext cx="1936550" cy="19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261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86455" y="3603109"/>
            <a:ext cx="1936550" cy="19481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Group 156"/>
          <p:cNvGraphicFramePr>
            <a:graphicFrameLocks noGrp="1"/>
          </p:cNvGraphicFramePr>
          <p:nvPr/>
        </p:nvGraphicFramePr>
        <p:xfrm>
          <a:off x="4912273" y="4068407"/>
          <a:ext cx="982632" cy="1017582"/>
        </p:xfrm>
        <a:graphic>
          <a:graphicData uri="http://schemas.openxmlformats.org/drawingml/2006/table">
            <a:tbl>
              <a:tblPr>
                <a:tableStyleId>{3C2FFA5D-87B4-456A-9821-1D502468CF0F}</a:tableStyleId>
              </a:tblPr>
              <a:tblGrid>
                <a:gridCol w="328086">
                  <a:extLst>
                    <a:ext uri="{9D8B030D-6E8A-4147-A177-3AD203B41FA5}">
                      <a16:colId xmlns:a16="http://schemas.microsoft.com/office/drawing/2014/main" val="20000"/>
                    </a:ext>
                  </a:extLst>
                </a:gridCol>
                <a:gridCol w="327273">
                  <a:extLst>
                    <a:ext uri="{9D8B030D-6E8A-4147-A177-3AD203B41FA5}">
                      <a16:colId xmlns:a16="http://schemas.microsoft.com/office/drawing/2014/main" val="20001"/>
                    </a:ext>
                  </a:extLst>
                </a:gridCol>
                <a:gridCol w="327273">
                  <a:extLst>
                    <a:ext uri="{9D8B030D-6E8A-4147-A177-3AD203B41FA5}">
                      <a16:colId xmlns:a16="http://schemas.microsoft.com/office/drawing/2014/main" val="20002"/>
                    </a:ext>
                  </a:extLst>
                </a:gridCol>
              </a:tblGrid>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extLst>
                  <a:ext uri="{0D108BD9-81ED-4DB2-BD59-A6C34878D82A}">
                    <a16:rowId xmlns:a16="http://schemas.microsoft.com/office/drawing/2014/main" val="10000"/>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extLst>
                  <a:ext uri="{0D108BD9-81ED-4DB2-BD59-A6C34878D82A}">
                    <a16:rowId xmlns:a16="http://schemas.microsoft.com/office/drawing/2014/main" val="10001"/>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extLst>
                  <a:ext uri="{0D108BD9-81ED-4DB2-BD59-A6C34878D82A}">
                    <a16:rowId xmlns:a16="http://schemas.microsoft.com/office/drawing/2014/main" val="10002"/>
                  </a:ext>
                </a:extLst>
              </a:tr>
            </a:tbl>
          </a:graphicData>
        </a:graphic>
      </p:graphicFrame>
      <p:sp>
        <p:nvSpPr>
          <p:cNvPr id="2" name="Marcador de número de diapositiva 1">
            <a:extLst>
              <a:ext uri="{FF2B5EF4-FFF2-40B4-BE49-F238E27FC236}">
                <a16:creationId xmlns:a16="http://schemas.microsoft.com/office/drawing/2014/main" id="{86013203-9115-4768-9EBF-F41AD6D74CE7}"/>
              </a:ext>
            </a:extLst>
          </p:cNvPr>
          <p:cNvSpPr>
            <a:spLocks noGrp="1"/>
          </p:cNvSpPr>
          <p:nvPr>
            <p:ph type="sldNum" sz="quarter" idx="7"/>
          </p:nvPr>
        </p:nvSpPr>
        <p:spPr/>
        <p:txBody>
          <a:bodyPr/>
          <a:lstStyle/>
          <a:p>
            <a:pPr marL="38100">
              <a:lnSpc>
                <a:spcPts val="1430"/>
              </a:lnSpc>
            </a:pPr>
            <a:fld id="{81D60167-4931-47E6-BA6A-407CBD079E47}" type="slidenum">
              <a:rPr lang="es-CO" spc="-5" smtClean="0"/>
              <a:t>76</a:t>
            </a:fld>
            <a:endParaRPr lang="es-CO" spc="-5" dirty="0"/>
          </a:p>
        </p:txBody>
      </p:sp>
    </p:spTree>
    <p:extLst>
      <p:ext uri="{BB962C8B-B14F-4D97-AF65-F5344CB8AC3E}">
        <p14:creationId xmlns:p14="http://schemas.microsoft.com/office/powerpoint/2010/main" val="230552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Dilatación</a:t>
            </a:r>
            <a:r>
              <a:rPr lang="es-CO" sz="1600" dirty="0">
                <a:cs typeface="Arial" charset="0"/>
              </a:rPr>
              <a:t>:</a:t>
            </a:r>
            <a:endParaRPr lang="es-CO" sz="16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MX" sz="1600" dirty="0">
              <a:cs typeface="Times New Roman" pitchFamily="18" charset="0"/>
            </a:endParaRPr>
          </a:p>
          <a:p>
            <a:pPr marL="273050" lvl="1" defTabSz="411163" eaLnBrk="0" hangingPunct="0">
              <a:tabLst>
                <a:tab pos="2239963" algn="l"/>
              </a:tabLst>
              <a:defRPr/>
            </a:pPr>
            <a:endParaRPr lang="es-MX"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dirty="0">
                <a:cs typeface="Arial" charset="0"/>
              </a:rPr>
              <a:t>Las zonas claras de la imagen tienden a expandirse y los detalles oscuros pequeños se reducen.</a:t>
            </a:r>
            <a:endParaRPr lang="es-CO" sz="1600" dirty="0">
              <a:cs typeface="Times New Roman" pitchFamily="18" charset="0"/>
            </a:endParaRPr>
          </a:p>
        </p:txBody>
      </p:sp>
      <p:pic>
        <p:nvPicPr>
          <p:cNvPr id="4474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6816" y="2279214"/>
            <a:ext cx="2875115" cy="285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Group 156"/>
          <p:cNvGraphicFramePr>
            <a:graphicFrameLocks noGrp="1"/>
          </p:cNvGraphicFramePr>
          <p:nvPr/>
        </p:nvGraphicFramePr>
        <p:xfrm>
          <a:off x="5449540" y="3049094"/>
          <a:ext cx="1092973" cy="1030791"/>
        </p:xfrm>
        <a:graphic>
          <a:graphicData uri="http://schemas.openxmlformats.org/drawingml/2006/table">
            <a:tbl>
              <a:tblPr>
                <a:tableStyleId>{3C2FFA5D-87B4-456A-9821-1D502468CF0F}</a:tableStyleId>
              </a:tblPr>
              <a:tblGrid>
                <a:gridCol w="364625">
                  <a:extLst>
                    <a:ext uri="{9D8B030D-6E8A-4147-A177-3AD203B41FA5}">
                      <a16:colId xmlns:a16="http://schemas.microsoft.com/office/drawing/2014/main" val="20000"/>
                    </a:ext>
                  </a:extLst>
                </a:gridCol>
                <a:gridCol w="363723">
                  <a:extLst>
                    <a:ext uri="{9D8B030D-6E8A-4147-A177-3AD203B41FA5}">
                      <a16:colId xmlns:a16="http://schemas.microsoft.com/office/drawing/2014/main" val="20001"/>
                    </a:ext>
                  </a:extLst>
                </a:gridCol>
                <a:gridCol w="364625">
                  <a:extLst>
                    <a:ext uri="{9D8B030D-6E8A-4147-A177-3AD203B41FA5}">
                      <a16:colId xmlns:a16="http://schemas.microsoft.com/office/drawing/2014/main" val="20002"/>
                    </a:ext>
                  </a:extLst>
                </a:gridCol>
              </a:tblGrid>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extLst>
                  <a:ext uri="{0D108BD9-81ED-4DB2-BD59-A6C34878D82A}">
                    <a16:rowId xmlns:a16="http://schemas.microsoft.com/office/drawing/2014/main" val="10000"/>
                  </a:ext>
                </a:extLst>
              </a:tr>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pic>
        <p:nvPicPr>
          <p:cNvPr id="44749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19578" y="2279834"/>
            <a:ext cx="2834957" cy="28685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110F0A71-553E-46C5-B306-20686C724BE0}"/>
              </a:ext>
            </a:extLst>
          </p:cNvPr>
          <p:cNvSpPr>
            <a:spLocks noGrp="1"/>
          </p:cNvSpPr>
          <p:nvPr>
            <p:ph type="sldNum" sz="quarter" idx="7"/>
          </p:nvPr>
        </p:nvSpPr>
        <p:spPr/>
        <p:txBody>
          <a:bodyPr/>
          <a:lstStyle/>
          <a:p>
            <a:pPr marL="38100">
              <a:lnSpc>
                <a:spcPts val="1430"/>
              </a:lnSpc>
            </a:pPr>
            <a:fld id="{81D60167-4931-47E6-BA6A-407CBD079E47}" type="slidenum">
              <a:rPr lang="es-CO" spc="-5" smtClean="0"/>
              <a:t>77</a:t>
            </a:fld>
            <a:endParaRPr lang="es-CO" spc="-5" dirty="0"/>
          </a:p>
        </p:txBody>
      </p:sp>
    </p:spTree>
    <p:extLst>
      <p:ext uri="{BB962C8B-B14F-4D97-AF65-F5344CB8AC3E}">
        <p14:creationId xmlns:p14="http://schemas.microsoft.com/office/powerpoint/2010/main" val="3820919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En niveles de gris la </a:t>
            </a:r>
            <a:r>
              <a:rPr lang="es-CO" sz="1600" dirty="0">
                <a:solidFill>
                  <a:schemeClr val="accent2"/>
                </a:solidFill>
                <a:cs typeface="Arial" charset="0"/>
              </a:rPr>
              <a:t>Erosión </a:t>
            </a:r>
            <a:r>
              <a:rPr lang="es-CO" sz="1600" dirty="0">
                <a:cs typeface="Arial" charset="0"/>
              </a:rPr>
              <a:t>se define como:</a:t>
            </a: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273050" lvl="1" defTabSz="411163" eaLnBrk="0" hangingPunct="0">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558800" lvl="1" indent="-285750" defTabSz="411163" eaLnBrk="0" hangingPunct="0">
              <a:buBlip>
                <a:blip r:embed="rId5"/>
              </a:buBlip>
              <a:tabLst>
                <a:tab pos="2239963" algn="l"/>
              </a:tabLst>
              <a:defRPr/>
            </a:pPr>
            <a:r>
              <a:rPr lang="es-CO" sz="1600" dirty="0">
                <a:cs typeface="Times New Roman" pitchFamily="18" charset="0"/>
              </a:rPr>
              <a:t>La imagen resultante tiende a ser más oscura que la original ya que los elementos claros o brillantes son reducidos dependiendo de su valor, los valores colindantes y del elemento estructural.</a:t>
            </a: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dirty="0">
                <a:cs typeface="Times New Roman" pitchFamily="18" charset="0"/>
              </a:rPr>
              <a:t>		         </a:t>
            </a:r>
            <a:r>
              <a:rPr lang="es-CO" sz="1600"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graphicFrame>
        <p:nvGraphicFramePr>
          <p:cNvPr id="2" name="1 Objeto"/>
          <p:cNvGraphicFramePr>
            <a:graphicFrameLocks noChangeAspect="1"/>
          </p:cNvGraphicFramePr>
          <p:nvPr/>
        </p:nvGraphicFramePr>
        <p:xfrm>
          <a:off x="3975893" y="2165895"/>
          <a:ext cx="4178300" cy="666750"/>
        </p:xfrm>
        <a:graphic>
          <a:graphicData uri="http://schemas.openxmlformats.org/presentationml/2006/ole">
            <mc:AlternateContent xmlns:mc="http://schemas.openxmlformats.org/markup-compatibility/2006">
              <mc:Choice xmlns:v="urn:schemas-microsoft-com:vml" Requires="v">
                <p:oleObj spid="_x0000_s18450" name="Ecuación" r:id="rId6" imgW="2387520" imgH="380880" progId="Equation.3">
                  <p:embed/>
                </p:oleObj>
              </mc:Choice>
              <mc:Fallback>
                <p:oleObj name="Ecuación" r:id="rId6" imgW="2387520" imgH="380880" progId="Equation.3">
                  <p:embed/>
                  <p:pic>
                    <p:nvPicPr>
                      <p:cNvPr id="2" name="1 Objeto"/>
                      <p:cNvPicPr>
                        <a:picLocks noChangeAspect="1" noChangeArrowheads="1"/>
                      </p:cNvPicPr>
                      <p:nvPr/>
                    </p:nvPicPr>
                    <p:blipFill>
                      <a:blip r:embed="rId7"/>
                      <a:srcRect/>
                      <a:stretch>
                        <a:fillRect/>
                      </a:stretch>
                    </p:blipFill>
                    <p:spPr bwMode="auto">
                      <a:xfrm>
                        <a:off x="3975893" y="2165895"/>
                        <a:ext cx="4178300" cy="66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 name="Group 156"/>
          <p:cNvGraphicFramePr>
            <a:graphicFrameLocks noGrp="1"/>
          </p:cNvGraphicFramePr>
          <p:nvPr/>
        </p:nvGraphicFramePr>
        <p:xfrm>
          <a:off x="2378511" y="3869349"/>
          <a:ext cx="2633272" cy="1613855"/>
        </p:xfrm>
        <a:graphic>
          <a:graphicData uri="http://schemas.openxmlformats.org/drawingml/2006/table">
            <a:tbl>
              <a:tblPr>
                <a:tableStyleId>{5940675A-B579-460E-94D1-54222C63F5DA}</a:tableStyleId>
              </a:tblPr>
              <a:tblGrid>
                <a:gridCol w="329159">
                  <a:extLst>
                    <a:ext uri="{9D8B030D-6E8A-4147-A177-3AD203B41FA5}">
                      <a16:colId xmlns:a16="http://schemas.microsoft.com/office/drawing/2014/main" val="20000"/>
                    </a:ext>
                  </a:extLst>
                </a:gridCol>
                <a:gridCol w="329159">
                  <a:extLst>
                    <a:ext uri="{9D8B030D-6E8A-4147-A177-3AD203B41FA5}">
                      <a16:colId xmlns:a16="http://schemas.microsoft.com/office/drawing/2014/main" val="20001"/>
                    </a:ext>
                  </a:extLst>
                </a:gridCol>
                <a:gridCol w="329159">
                  <a:extLst>
                    <a:ext uri="{9D8B030D-6E8A-4147-A177-3AD203B41FA5}">
                      <a16:colId xmlns:a16="http://schemas.microsoft.com/office/drawing/2014/main" val="20002"/>
                    </a:ext>
                  </a:extLst>
                </a:gridCol>
                <a:gridCol w="329159">
                  <a:extLst>
                    <a:ext uri="{9D8B030D-6E8A-4147-A177-3AD203B41FA5}">
                      <a16:colId xmlns:a16="http://schemas.microsoft.com/office/drawing/2014/main" val="20003"/>
                    </a:ext>
                  </a:extLst>
                </a:gridCol>
                <a:gridCol w="329159">
                  <a:extLst>
                    <a:ext uri="{9D8B030D-6E8A-4147-A177-3AD203B41FA5}">
                      <a16:colId xmlns:a16="http://schemas.microsoft.com/office/drawing/2014/main" val="20004"/>
                    </a:ext>
                  </a:extLst>
                </a:gridCol>
                <a:gridCol w="329159">
                  <a:extLst>
                    <a:ext uri="{9D8B030D-6E8A-4147-A177-3AD203B41FA5}">
                      <a16:colId xmlns:a16="http://schemas.microsoft.com/office/drawing/2014/main" val="20005"/>
                    </a:ext>
                  </a:extLst>
                </a:gridCol>
                <a:gridCol w="329159">
                  <a:extLst>
                    <a:ext uri="{9D8B030D-6E8A-4147-A177-3AD203B41FA5}">
                      <a16:colId xmlns:a16="http://schemas.microsoft.com/office/drawing/2014/main" val="20006"/>
                    </a:ext>
                  </a:extLst>
                </a:gridCol>
                <a:gridCol w="329159">
                  <a:extLst>
                    <a:ext uri="{9D8B030D-6E8A-4147-A177-3AD203B41FA5}">
                      <a16:colId xmlns:a16="http://schemas.microsoft.com/office/drawing/2014/main" val="20007"/>
                    </a:ext>
                  </a:extLst>
                </a:gridCol>
              </a:tblGrid>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4</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3</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6" name="Group 156"/>
          <p:cNvGraphicFramePr>
            <a:graphicFrameLocks noGrp="1"/>
          </p:cNvGraphicFramePr>
          <p:nvPr/>
        </p:nvGraphicFramePr>
        <p:xfrm>
          <a:off x="6687269" y="3868161"/>
          <a:ext cx="2633272" cy="1613855"/>
        </p:xfrm>
        <a:graphic>
          <a:graphicData uri="http://schemas.openxmlformats.org/drawingml/2006/table">
            <a:tbl>
              <a:tblPr>
                <a:tableStyleId>{5940675A-B579-460E-94D1-54222C63F5DA}</a:tableStyleId>
              </a:tblPr>
              <a:tblGrid>
                <a:gridCol w="329159">
                  <a:extLst>
                    <a:ext uri="{9D8B030D-6E8A-4147-A177-3AD203B41FA5}">
                      <a16:colId xmlns:a16="http://schemas.microsoft.com/office/drawing/2014/main" val="20000"/>
                    </a:ext>
                  </a:extLst>
                </a:gridCol>
                <a:gridCol w="329159">
                  <a:extLst>
                    <a:ext uri="{9D8B030D-6E8A-4147-A177-3AD203B41FA5}">
                      <a16:colId xmlns:a16="http://schemas.microsoft.com/office/drawing/2014/main" val="20001"/>
                    </a:ext>
                  </a:extLst>
                </a:gridCol>
                <a:gridCol w="329159">
                  <a:extLst>
                    <a:ext uri="{9D8B030D-6E8A-4147-A177-3AD203B41FA5}">
                      <a16:colId xmlns:a16="http://schemas.microsoft.com/office/drawing/2014/main" val="20002"/>
                    </a:ext>
                  </a:extLst>
                </a:gridCol>
                <a:gridCol w="329159">
                  <a:extLst>
                    <a:ext uri="{9D8B030D-6E8A-4147-A177-3AD203B41FA5}">
                      <a16:colId xmlns:a16="http://schemas.microsoft.com/office/drawing/2014/main" val="20003"/>
                    </a:ext>
                  </a:extLst>
                </a:gridCol>
                <a:gridCol w="329159">
                  <a:extLst>
                    <a:ext uri="{9D8B030D-6E8A-4147-A177-3AD203B41FA5}">
                      <a16:colId xmlns:a16="http://schemas.microsoft.com/office/drawing/2014/main" val="20004"/>
                    </a:ext>
                  </a:extLst>
                </a:gridCol>
                <a:gridCol w="329159">
                  <a:extLst>
                    <a:ext uri="{9D8B030D-6E8A-4147-A177-3AD203B41FA5}">
                      <a16:colId xmlns:a16="http://schemas.microsoft.com/office/drawing/2014/main" val="20005"/>
                    </a:ext>
                  </a:extLst>
                </a:gridCol>
                <a:gridCol w="329159">
                  <a:extLst>
                    <a:ext uri="{9D8B030D-6E8A-4147-A177-3AD203B41FA5}">
                      <a16:colId xmlns:a16="http://schemas.microsoft.com/office/drawing/2014/main" val="20006"/>
                    </a:ext>
                  </a:extLst>
                </a:gridCol>
                <a:gridCol w="329159">
                  <a:extLst>
                    <a:ext uri="{9D8B030D-6E8A-4147-A177-3AD203B41FA5}">
                      <a16:colId xmlns:a16="http://schemas.microsoft.com/office/drawing/2014/main" val="20007"/>
                    </a:ext>
                  </a:extLst>
                </a:gridCol>
              </a:tblGrid>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2277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-2</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7" name="Group 156"/>
          <p:cNvGraphicFramePr>
            <a:graphicFrameLocks noGrp="1"/>
          </p:cNvGraphicFramePr>
          <p:nvPr/>
        </p:nvGraphicFramePr>
        <p:xfrm>
          <a:off x="5598788" y="4407959"/>
          <a:ext cx="648029" cy="610918"/>
        </p:xfrm>
        <a:graphic>
          <a:graphicData uri="http://schemas.openxmlformats.org/drawingml/2006/table">
            <a:tbl>
              <a:tblPr>
                <a:tableStyleId>{3C2FFA5D-87B4-456A-9821-1D502468CF0F}</a:tableStyleId>
              </a:tblPr>
              <a:tblGrid>
                <a:gridCol w="324416">
                  <a:extLst>
                    <a:ext uri="{9D8B030D-6E8A-4147-A177-3AD203B41FA5}">
                      <a16:colId xmlns:a16="http://schemas.microsoft.com/office/drawing/2014/main" val="20000"/>
                    </a:ext>
                  </a:extLst>
                </a:gridCol>
                <a:gridCol w="323613">
                  <a:extLst>
                    <a:ext uri="{9D8B030D-6E8A-4147-A177-3AD203B41FA5}">
                      <a16:colId xmlns:a16="http://schemas.microsoft.com/office/drawing/2014/main" val="20001"/>
                    </a:ext>
                  </a:extLst>
                </a:gridCol>
              </a:tblGrid>
              <a:tr h="3054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1</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2</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0"/>
                  </a:ext>
                </a:extLst>
              </a:tr>
              <a:tr h="305459">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1</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dk1"/>
                          </a:solidFill>
                          <a:effectLst/>
                          <a:latin typeface="+mn-lt"/>
                          <a:ea typeface="+mn-ea"/>
                          <a:cs typeface="+mn-cs"/>
                        </a:rPr>
                        <a:t>2</a:t>
                      </a:r>
                      <a:endPar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noFill/>
                  </a:tcPr>
                </a:tc>
                <a:extLst>
                  <a:ext uri="{0D108BD9-81ED-4DB2-BD59-A6C34878D82A}">
                    <a16:rowId xmlns:a16="http://schemas.microsoft.com/office/drawing/2014/main" val="10001"/>
                  </a:ext>
                </a:extLst>
              </a:tr>
            </a:tbl>
          </a:graphicData>
        </a:graphic>
      </p:graphicFrame>
      <p:sp>
        <p:nvSpPr>
          <p:cNvPr id="3" name="Marcador de número de diapositiva 2">
            <a:extLst>
              <a:ext uri="{FF2B5EF4-FFF2-40B4-BE49-F238E27FC236}">
                <a16:creationId xmlns:a16="http://schemas.microsoft.com/office/drawing/2014/main" id="{FB9F064D-C302-4613-8A6C-B582D3883322}"/>
              </a:ext>
            </a:extLst>
          </p:cNvPr>
          <p:cNvSpPr>
            <a:spLocks noGrp="1"/>
          </p:cNvSpPr>
          <p:nvPr>
            <p:ph type="sldNum" sz="quarter" idx="7"/>
          </p:nvPr>
        </p:nvSpPr>
        <p:spPr/>
        <p:txBody>
          <a:bodyPr/>
          <a:lstStyle/>
          <a:p>
            <a:pPr marL="38100">
              <a:lnSpc>
                <a:spcPts val="1430"/>
              </a:lnSpc>
            </a:pPr>
            <a:fld id="{81D60167-4931-47E6-BA6A-407CBD079E47}" type="slidenum">
              <a:rPr lang="es-CO" spc="-5" smtClean="0"/>
              <a:t>78</a:t>
            </a:fld>
            <a:endParaRPr lang="es-CO" spc="-5" dirty="0"/>
          </a:p>
        </p:txBody>
      </p:sp>
    </p:spTree>
    <p:extLst>
      <p:ext uri="{BB962C8B-B14F-4D97-AF65-F5344CB8AC3E}">
        <p14:creationId xmlns:p14="http://schemas.microsoft.com/office/powerpoint/2010/main" val="278620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Erosión</a:t>
            </a:r>
            <a:r>
              <a:rPr lang="es-CO" sz="1600" dirty="0">
                <a:cs typeface="Arial" charset="0"/>
              </a:rPr>
              <a:t>:</a:t>
            </a:r>
            <a:endParaRPr lang="es-CO" sz="1600" b="1" dirty="0">
              <a:cs typeface="Times New Roman" pitchFamily="18" charset="0"/>
            </a:endParaRPr>
          </a:p>
          <a:p>
            <a:pPr marL="273050" lvl="1" defTabSz="411163" eaLnBrk="0" hangingPunct="0">
              <a:tabLst>
                <a:tab pos="2239963" algn="l"/>
              </a:tabLst>
              <a:defRPr/>
            </a:pPr>
            <a:r>
              <a:rPr lang="es-CO" sz="1600" dirty="0">
                <a:cs typeface="Times New Roman" pitchFamily="18" charset="0"/>
              </a:rPr>
              <a:t>	         </a:t>
            </a:r>
            <a:r>
              <a:rPr lang="es-CO" sz="1600" dirty="0">
                <a:cs typeface="Times New Roman" pitchFamily="18" charset="0"/>
                <a:sym typeface="Symbol"/>
              </a:rPr>
              <a:t>            </a:t>
            </a: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graphicFrame>
        <p:nvGraphicFramePr>
          <p:cNvPr id="5" name="Group 156"/>
          <p:cNvGraphicFramePr>
            <a:graphicFrameLocks noGrp="1"/>
          </p:cNvGraphicFramePr>
          <p:nvPr/>
        </p:nvGraphicFramePr>
        <p:xfrm>
          <a:off x="2440777" y="1758734"/>
          <a:ext cx="1769420" cy="1686315"/>
        </p:xfrm>
        <a:graphic>
          <a:graphicData uri="http://schemas.openxmlformats.org/drawingml/2006/table">
            <a:tbl>
              <a:tblPr>
                <a:tableStyleId>{5940675A-B579-460E-94D1-54222C63F5DA}</a:tableStyleId>
              </a:tblPr>
              <a:tblGrid>
                <a:gridCol w="353884">
                  <a:extLst>
                    <a:ext uri="{9D8B030D-6E8A-4147-A177-3AD203B41FA5}">
                      <a16:colId xmlns:a16="http://schemas.microsoft.com/office/drawing/2014/main" val="20000"/>
                    </a:ext>
                  </a:extLst>
                </a:gridCol>
                <a:gridCol w="353884">
                  <a:extLst>
                    <a:ext uri="{9D8B030D-6E8A-4147-A177-3AD203B41FA5}">
                      <a16:colId xmlns:a16="http://schemas.microsoft.com/office/drawing/2014/main" val="20001"/>
                    </a:ext>
                  </a:extLst>
                </a:gridCol>
                <a:gridCol w="353884">
                  <a:extLst>
                    <a:ext uri="{9D8B030D-6E8A-4147-A177-3AD203B41FA5}">
                      <a16:colId xmlns:a16="http://schemas.microsoft.com/office/drawing/2014/main" val="20002"/>
                    </a:ext>
                  </a:extLst>
                </a:gridCol>
                <a:gridCol w="353884">
                  <a:extLst>
                    <a:ext uri="{9D8B030D-6E8A-4147-A177-3AD203B41FA5}">
                      <a16:colId xmlns:a16="http://schemas.microsoft.com/office/drawing/2014/main" val="20003"/>
                    </a:ext>
                  </a:extLst>
                </a:gridCol>
                <a:gridCol w="353884">
                  <a:extLst>
                    <a:ext uri="{9D8B030D-6E8A-4147-A177-3AD203B41FA5}">
                      <a16:colId xmlns:a16="http://schemas.microsoft.com/office/drawing/2014/main" val="20004"/>
                    </a:ext>
                  </a:extLst>
                </a:gridCol>
              </a:tblGrid>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7263">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7</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6</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6" name="Group 156"/>
          <p:cNvGraphicFramePr>
            <a:graphicFrameLocks noGrp="1"/>
          </p:cNvGraphicFramePr>
          <p:nvPr/>
        </p:nvGraphicFramePr>
        <p:xfrm>
          <a:off x="6561519" y="1733791"/>
          <a:ext cx="1757545" cy="1687505"/>
        </p:xfrm>
        <a:graphic>
          <a:graphicData uri="http://schemas.openxmlformats.org/drawingml/2006/table">
            <a:tbl>
              <a:tblPr>
                <a:tableStyleId>{5940675A-B579-460E-94D1-54222C63F5DA}</a:tableStyleId>
              </a:tblPr>
              <a:tblGrid>
                <a:gridCol w="351509">
                  <a:extLst>
                    <a:ext uri="{9D8B030D-6E8A-4147-A177-3AD203B41FA5}">
                      <a16:colId xmlns:a16="http://schemas.microsoft.com/office/drawing/2014/main" val="20000"/>
                    </a:ext>
                  </a:extLst>
                </a:gridCol>
                <a:gridCol w="351509">
                  <a:extLst>
                    <a:ext uri="{9D8B030D-6E8A-4147-A177-3AD203B41FA5}">
                      <a16:colId xmlns:a16="http://schemas.microsoft.com/office/drawing/2014/main" val="20001"/>
                    </a:ext>
                  </a:extLst>
                </a:gridCol>
                <a:gridCol w="351509">
                  <a:extLst>
                    <a:ext uri="{9D8B030D-6E8A-4147-A177-3AD203B41FA5}">
                      <a16:colId xmlns:a16="http://schemas.microsoft.com/office/drawing/2014/main" val="20002"/>
                    </a:ext>
                  </a:extLst>
                </a:gridCol>
                <a:gridCol w="351509">
                  <a:extLst>
                    <a:ext uri="{9D8B030D-6E8A-4147-A177-3AD203B41FA5}">
                      <a16:colId xmlns:a16="http://schemas.microsoft.com/office/drawing/2014/main" val="20003"/>
                    </a:ext>
                  </a:extLst>
                </a:gridCol>
                <a:gridCol w="351509">
                  <a:extLst>
                    <a:ext uri="{9D8B030D-6E8A-4147-A177-3AD203B41FA5}">
                      <a16:colId xmlns:a16="http://schemas.microsoft.com/office/drawing/2014/main" val="20004"/>
                    </a:ext>
                  </a:extLst>
                </a:gridCol>
              </a:tblGrid>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37501">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5</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bl>
          </a:graphicData>
        </a:graphic>
      </p:graphicFrame>
      <p:graphicFrame>
        <p:nvGraphicFramePr>
          <p:cNvPr id="7" name="Group 156"/>
          <p:cNvGraphicFramePr>
            <a:graphicFrameLocks noGrp="1"/>
          </p:cNvGraphicFramePr>
          <p:nvPr/>
        </p:nvGraphicFramePr>
        <p:xfrm>
          <a:off x="4887336" y="2107211"/>
          <a:ext cx="982632" cy="1017582"/>
        </p:xfrm>
        <a:graphic>
          <a:graphicData uri="http://schemas.openxmlformats.org/drawingml/2006/table">
            <a:tbl>
              <a:tblPr>
                <a:tableStyleId>{3C2FFA5D-87B4-456A-9821-1D502468CF0F}</a:tableStyleId>
              </a:tblPr>
              <a:tblGrid>
                <a:gridCol w="328086">
                  <a:extLst>
                    <a:ext uri="{9D8B030D-6E8A-4147-A177-3AD203B41FA5}">
                      <a16:colId xmlns:a16="http://schemas.microsoft.com/office/drawing/2014/main" val="20000"/>
                    </a:ext>
                  </a:extLst>
                </a:gridCol>
                <a:gridCol w="327273">
                  <a:extLst>
                    <a:ext uri="{9D8B030D-6E8A-4147-A177-3AD203B41FA5}">
                      <a16:colId xmlns:a16="http://schemas.microsoft.com/office/drawing/2014/main" val="20001"/>
                    </a:ext>
                  </a:extLst>
                </a:gridCol>
                <a:gridCol w="327273">
                  <a:extLst>
                    <a:ext uri="{9D8B030D-6E8A-4147-A177-3AD203B41FA5}">
                      <a16:colId xmlns:a16="http://schemas.microsoft.com/office/drawing/2014/main" val="20002"/>
                    </a:ext>
                  </a:extLst>
                </a:gridCol>
              </a:tblGrid>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extLst>
                  <a:ext uri="{0D108BD9-81ED-4DB2-BD59-A6C34878D82A}">
                    <a16:rowId xmlns:a16="http://schemas.microsoft.com/office/drawing/2014/main" val="10000"/>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extLst>
                  <a:ext uri="{0D108BD9-81ED-4DB2-BD59-A6C34878D82A}">
                    <a16:rowId xmlns:a16="http://schemas.microsoft.com/office/drawing/2014/main" val="10001"/>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extLst>
                  <a:ext uri="{0D108BD9-81ED-4DB2-BD59-A6C34878D82A}">
                    <a16:rowId xmlns:a16="http://schemas.microsoft.com/office/drawing/2014/main" val="10002"/>
                  </a:ext>
                </a:extLst>
              </a:tr>
            </a:tbl>
          </a:graphicData>
        </a:graphic>
      </p:graphicFrame>
      <p:pic>
        <p:nvPicPr>
          <p:cNvPr id="45261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3647" y="3585843"/>
            <a:ext cx="1936550" cy="19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Group 156"/>
          <p:cNvGraphicFramePr>
            <a:graphicFrameLocks noGrp="1"/>
          </p:cNvGraphicFramePr>
          <p:nvPr/>
        </p:nvGraphicFramePr>
        <p:xfrm>
          <a:off x="4887336" y="4039511"/>
          <a:ext cx="982632" cy="1017582"/>
        </p:xfrm>
        <a:graphic>
          <a:graphicData uri="http://schemas.openxmlformats.org/drawingml/2006/table">
            <a:tbl>
              <a:tblPr>
                <a:tableStyleId>{3C2FFA5D-87B4-456A-9821-1D502468CF0F}</a:tableStyleId>
              </a:tblPr>
              <a:tblGrid>
                <a:gridCol w="328086">
                  <a:extLst>
                    <a:ext uri="{9D8B030D-6E8A-4147-A177-3AD203B41FA5}">
                      <a16:colId xmlns:a16="http://schemas.microsoft.com/office/drawing/2014/main" val="20000"/>
                    </a:ext>
                  </a:extLst>
                </a:gridCol>
                <a:gridCol w="327273">
                  <a:extLst>
                    <a:ext uri="{9D8B030D-6E8A-4147-A177-3AD203B41FA5}">
                      <a16:colId xmlns:a16="http://schemas.microsoft.com/office/drawing/2014/main" val="20001"/>
                    </a:ext>
                  </a:extLst>
                </a:gridCol>
                <a:gridCol w="327273">
                  <a:extLst>
                    <a:ext uri="{9D8B030D-6E8A-4147-A177-3AD203B41FA5}">
                      <a16:colId xmlns:a16="http://schemas.microsoft.com/office/drawing/2014/main" val="20002"/>
                    </a:ext>
                  </a:extLst>
                </a:gridCol>
              </a:tblGrid>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extLst>
                  <a:ext uri="{0D108BD9-81ED-4DB2-BD59-A6C34878D82A}">
                    <a16:rowId xmlns:a16="http://schemas.microsoft.com/office/drawing/2014/main" val="10000"/>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extLst>
                  <a:ext uri="{0D108BD9-81ED-4DB2-BD59-A6C34878D82A}">
                    <a16:rowId xmlns:a16="http://schemas.microsoft.com/office/drawing/2014/main" val="10001"/>
                  </a:ext>
                </a:extLst>
              </a:tr>
              <a:tr h="339194">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100" b="0" i="0" u="none" strike="noStrike" cap="none" normalizeH="0" baseline="0" dirty="0">
                          <a:ln>
                            <a:noFill/>
                          </a:ln>
                          <a:solidFill>
                            <a:schemeClr val="tx1"/>
                          </a:solidFill>
                          <a:effectLst/>
                          <a:latin typeface="+mn-lt"/>
                          <a:ea typeface="Times New Roman" pitchFamily="18" charset="0"/>
                          <a:cs typeface="Arial" pitchFamily="34" charset="0"/>
                        </a:rPr>
                        <a:t>0</a:t>
                      </a:r>
                    </a:p>
                  </a:txBody>
                  <a:tcPr anchor="ctr" horzOverflow="overflow">
                    <a:noFill/>
                  </a:tcPr>
                </a:tc>
                <a:extLst>
                  <a:ext uri="{0D108BD9-81ED-4DB2-BD59-A6C34878D82A}">
                    <a16:rowId xmlns:a16="http://schemas.microsoft.com/office/drawing/2014/main" val="10002"/>
                  </a:ext>
                </a:extLst>
              </a:tr>
            </a:tbl>
          </a:graphicData>
        </a:graphic>
      </p:graphicFrame>
      <p:pic>
        <p:nvPicPr>
          <p:cNvPr id="45363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3042" y="3585843"/>
            <a:ext cx="1925850" cy="193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B06B69CD-09A2-4ABB-95C7-CECC890314B4}"/>
              </a:ext>
            </a:extLst>
          </p:cNvPr>
          <p:cNvSpPr>
            <a:spLocks noGrp="1"/>
          </p:cNvSpPr>
          <p:nvPr>
            <p:ph type="sldNum" sz="quarter" idx="7"/>
          </p:nvPr>
        </p:nvSpPr>
        <p:spPr/>
        <p:txBody>
          <a:bodyPr/>
          <a:lstStyle/>
          <a:p>
            <a:pPr marL="38100">
              <a:lnSpc>
                <a:spcPts val="1430"/>
              </a:lnSpc>
            </a:pPr>
            <a:fld id="{81D60167-4931-47E6-BA6A-407CBD079E47}" type="slidenum">
              <a:rPr lang="es-CO" spc="-5" smtClean="0"/>
              <a:t>79</a:t>
            </a:fld>
            <a:endParaRPr lang="es-CO" spc="-5" dirty="0"/>
          </a:p>
        </p:txBody>
      </p:sp>
    </p:spTree>
    <p:extLst>
      <p:ext uri="{BB962C8B-B14F-4D97-AF65-F5344CB8AC3E}">
        <p14:creationId xmlns:p14="http://schemas.microsoft.com/office/powerpoint/2010/main" val="353136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1000"/>
                                        <p:tgtEl>
                                          <p:spTgt spid="5"/>
                                        </p:tgtEl>
                                      </p:cBhvr>
                                    </p:animEffect>
                                  </p:childTnLst>
                                </p:cTn>
                              </p:par>
                              <p:par>
                                <p:cTn id="8" presetID="9"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dissolve">
                                      <p:cBhvr>
                                        <p:cTn id="10" dur="1000"/>
                                        <p:tgtEl>
                                          <p:spTgt spid="6"/>
                                        </p:tgtEl>
                                      </p:cBhvr>
                                    </p:animEffect>
                                  </p:childTnLst>
                                </p:cTn>
                              </p:par>
                              <p:par>
                                <p:cTn id="11" presetID="9"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1000"/>
                                        <p:tgtEl>
                                          <p:spTgt spid="7"/>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En la clase de hoy …</a:t>
            </a:r>
            <a:endParaRPr lang="es-ES" sz="3600" b="1" cap="small" dirty="0"/>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Segmentación de Imágenes</a:t>
            </a:r>
          </a:p>
          <a:p>
            <a:pPr marL="0" lvl="1" defTabSz="411163" eaLnBrk="0" hangingPunct="0">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b="1" dirty="0">
                <a:solidFill>
                  <a:srgbClr val="080808"/>
                </a:solidFill>
                <a:cs typeface="Times New Roman" pitchFamily="18" charset="0"/>
              </a:rPr>
              <a:t>Operaciones Morfológicas</a:t>
            </a:r>
          </a:p>
          <a:p>
            <a:pPr marL="804863" lvl="2" indent="-273050" defTabSz="411163" eaLnBrk="0" hangingPunct="0">
              <a:buBlip>
                <a:blip r:embed="rId5"/>
              </a:buBlip>
              <a:tabLst>
                <a:tab pos="2239963" algn="l"/>
              </a:tabLst>
              <a:defRPr/>
            </a:pPr>
            <a:r>
              <a:rPr lang="es-CO" sz="1600" dirty="0">
                <a:cs typeface="Times New Roman" pitchFamily="18" charset="0"/>
              </a:rPr>
              <a:t>Introducción</a:t>
            </a:r>
          </a:p>
          <a:p>
            <a:pPr marL="804863" lvl="2" indent="-273050" defTabSz="411163" eaLnBrk="0" hangingPunct="0">
              <a:buBlip>
                <a:blip r:embed="rId5"/>
              </a:buBlip>
              <a:tabLst>
                <a:tab pos="2239963" algn="l"/>
              </a:tabLst>
              <a:defRPr/>
            </a:pPr>
            <a:r>
              <a:rPr lang="es-CO" sz="1600" dirty="0">
                <a:cs typeface="Times New Roman" pitchFamily="18" charset="0"/>
              </a:rPr>
              <a:t>Dilatación y Erosión</a:t>
            </a:r>
          </a:p>
          <a:p>
            <a:pPr marL="804863" lvl="2" indent="-273050" defTabSz="411163" eaLnBrk="0" hangingPunct="0">
              <a:buBlip>
                <a:blip r:embed="rId5"/>
              </a:buBlip>
              <a:tabLst>
                <a:tab pos="2239963" algn="l"/>
              </a:tabLst>
              <a:defRPr/>
            </a:pPr>
            <a:r>
              <a:rPr lang="es-CO" sz="1600" dirty="0">
                <a:cs typeface="Times New Roman" pitchFamily="18" charset="0"/>
              </a:rPr>
              <a:t>Apertura y Cierre</a:t>
            </a:r>
          </a:p>
          <a:p>
            <a:pPr marL="804863" lvl="2" indent="-273050" defTabSz="411163" eaLnBrk="0" hangingPunct="0">
              <a:buBlip>
                <a:blip r:embed="rId5"/>
              </a:buBlip>
              <a:tabLst>
                <a:tab pos="2239963" algn="l"/>
              </a:tabLst>
              <a:defRPr/>
            </a:pPr>
            <a:r>
              <a:rPr lang="es-CO" sz="1600" dirty="0">
                <a:cs typeface="Times New Roman" pitchFamily="18" charset="0"/>
              </a:rPr>
              <a:t>Otros Operadores Morfológicos</a:t>
            </a:r>
          </a:p>
          <a:p>
            <a:pPr marL="1084263" lvl="3" indent="-271463" defTabSz="411163" eaLnBrk="0" hangingPunct="0">
              <a:buBlip>
                <a:blip r:embed="rId6"/>
              </a:buBlip>
              <a:tabLst>
                <a:tab pos="2239963" algn="l"/>
              </a:tabLst>
              <a:defRPr/>
            </a:pPr>
            <a:r>
              <a:rPr lang="es-CO" sz="1600" dirty="0">
                <a:cs typeface="Times New Roman" pitchFamily="18" charset="0"/>
              </a:rPr>
              <a:t>Extracción de Bordes</a:t>
            </a:r>
          </a:p>
          <a:p>
            <a:pPr marL="1084263" lvl="3" indent="-271463" defTabSz="411163" eaLnBrk="0" hangingPunct="0">
              <a:buBlip>
                <a:blip r:embed="rId6"/>
              </a:buBlip>
              <a:tabLst>
                <a:tab pos="2239963" algn="l"/>
              </a:tabLst>
              <a:defRPr/>
            </a:pPr>
            <a:r>
              <a:rPr lang="es-CO" sz="1600" dirty="0">
                <a:cs typeface="Times New Roman" pitchFamily="18" charset="0"/>
              </a:rPr>
              <a:t>Relleno de Regiones</a:t>
            </a:r>
          </a:p>
          <a:p>
            <a:pPr marL="1084263" lvl="3" indent="-271463" defTabSz="411163" eaLnBrk="0" hangingPunct="0">
              <a:buBlip>
                <a:blip r:embed="rId6"/>
              </a:buBlip>
              <a:tabLst>
                <a:tab pos="2239963" algn="l"/>
              </a:tabLst>
              <a:defRPr/>
            </a:pPr>
            <a:r>
              <a:rPr lang="es-CO" sz="1600" dirty="0">
                <a:cs typeface="Times New Roman" pitchFamily="18" charset="0"/>
              </a:rPr>
              <a:t>Extracción de Componentes Conexas</a:t>
            </a:r>
          </a:p>
          <a:p>
            <a:pPr marL="1084263" lvl="3" indent="-271463" defTabSz="411163" eaLnBrk="0" hangingPunct="0">
              <a:buBlip>
                <a:blip r:embed="rId6"/>
              </a:buBlip>
              <a:tabLst>
                <a:tab pos="2239963" algn="l"/>
              </a:tabLst>
              <a:defRPr/>
            </a:pPr>
            <a:r>
              <a:rPr lang="es-CO" sz="1600" dirty="0">
                <a:cs typeface="Times New Roman" pitchFamily="18" charset="0"/>
              </a:rPr>
              <a:t>Transformada Hit-</a:t>
            </a:r>
            <a:r>
              <a:rPr lang="es-CO" sz="1600" dirty="0" err="1">
                <a:cs typeface="Times New Roman" pitchFamily="18" charset="0"/>
              </a:rPr>
              <a:t>or</a:t>
            </a:r>
            <a:r>
              <a:rPr lang="es-CO" sz="1600" dirty="0">
                <a:cs typeface="Times New Roman" pitchFamily="18" charset="0"/>
              </a:rPr>
              <a:t>-Miss</a:t>
            </a:r>
          </a:p>
          <a:p>
            <a:pPr marL="1084263" lvl="3" indent="-271463" defTabSz="411163" eaLnBrk="0" hangingPunct="0">
              <a:buBlip>
                <a:blip r:embed="rId6"/>
              </a:buBlip>
              <a:tabLst>
                <a:tab pos="2239963" algn="l"/>
              </a:tabLst>
              <a:defRPr/>
            </a:pPr>
            <a:r>
              <a:rPr lang="es-CO" sz="1600" dirty="0">
                <a:cs typeface="Times New Roman" pitchFamily="18" charset="0"/>
              </a:rPr>
              <a:t>Adelgazamiento y Engrosamiento</a:t>
            </a:r>
          </a:p>
          <a:p>
            <a:pPr marL="1084263" lvl="3" indent="-271463" defTabSz="411163" eaLnBrk="0" hangingPunct="0">
              <a:buBlip>
                <a:blip r:embed="rId6"/>
              </a:buBlip>
              <a:tabLst>
                <a:tab pos="2239963" algn="l"/>
              </a:tabLst>
              <a:defRPr/>
            </a:pPr>
            <a:r>
              <a:rPr lang="es-CO" sz="1600" dirty="0">
                <a:cs typeface="Times New Roman" pitchFamily="18" charset="0"/>
              </a:rPr>
              <a:t>Extracción del Esqueleto y Poda</a:t>
            </a:r>
          </a:p>
          <a:p>
            <a:pPr marL="365125" lvl="1" indent="-185738" defTabSz="411163" eaLnBrk="0" hangingPunct="0">
              <a:buBlip>
                <a:blip r:embed="rId7"/>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b="1" dirty="0">
                <a:cs typeface="Times New Roman" pitchFamily="18" charset="0"/>
              </a:rPr>
              <a:t>Morfología en imágenes en Niveles de Gris</a:t>
            </a:r>
          </a:p>
          <a:p>
            <a:pPr marL="804863" lvl="2" indent="-273050" defTabSz="411163" eaLnBrk="0" hangingPunct="0">
              <a:buBlip>
                <a:blip r:embed="rId5"/>
              </a:buBlip>
              <a:tabLst>
                <a:tab pos="2239963" algn="l"/>
              </a:tabLst>
              <a:defRPr/>
            </a:pPr>
            <a:endParaRPr lang="es-CO" sz="1600" dirty="0">
              <a:cs typeface="Times New Roman" pitchFamily="18" charset="0"/>
            </a:endParaRPr>
          </a:p>
          <a:p>
            <a:pPr marL="1084263" lvl="3" indent="-271463" defTabSz="411163" eaLnBrk="0" hangingPunct="0">
              <a:buBlip>
                <a:blip r:embed="rId6"/>
              </a:buBlip>
              <a:tabLst>
                <a:tab pos="2239963" algn="l"/>
              </a:tabLst>
              <a:defRPr/>
            </a:pPr>
            <a:endParaRPr lang="es-CO" sz="1600" dirty="0">
              <a:cs typeface="Times New Roman" pitchFamily="18" charset="0"/>
            </a:endParaRPr>
          </a:p>
          <a:p>
            <a:pPr marL="179387" lvl="1" defTabSz="411163" eaLnBrk="0" hangingPunct="0">
              <a:tabLst>
                <a:tab pos="2239963" algn="l"/>
              </a:tabLst>
              <a:defRPr/>
            </a:pPr>
            <a:endParaRPr lang="es-CO" sz="1600" dirty="0">
              <a:solidFill>
                <a:srgbClr val="080808"/>
              </a:solidFill>
              <a:cs typeface="Times New Roman" pitchFamily="18" charset="0"/>
            </a:endParaRPr>
          </a:p>
        </p:txBody>
      </p:sp>
      <p:pic>
        <p:nvPicPr>
          <p:cNvPr id="3074"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2800" y="1447800"/>
            <a:ext cx="3461010" cy="3373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E3DD1FD1-21D3-43F1-84ED-FBCF1235223A}"/>
              </a:ext>
            </a:extLst>
          </p:cNvPr>
          <p:cNvSpPr>
            <a:spLocks noGrp="1"/>
          </p:cNvSpPr>
          <p:nvPr>
            <p:ph type="sldNum" sz="quarter" idx="7"/>
          </p:nvPr>
        </p:nvSpPr>
        <p:spPr/>
        <p:txBody>
          <a:bodyPr/>
          <a:lstStyle/>
          <a:p>
            <a:pPr marL="38100">
              <a:lnSpc>
                <a:spcPts val="1430"/>
              </a:lnSpc>
            </a:pPr>
            <a:fld id="{81D60167-4931-47E6-BA6A-407CBD079E47}" type="slidenum">
              <a:rPr lang="es-CO" spc="-5" smtClean="0"/>
              <a:t>8</a:t>
            </a:fld>
            <a:endParaRPr lang="es-CO" spc="-5" dirty="0"/>
          </a:p>
        </p:txBody>
      </p:sp>
    </p:spTree>
    <p:extLst>
      <p:ext uri="{BB962C8B-B14F-4D97-AF65-F5344CB8AC3E}">
        <p14:creationId xmlns:p14="http://schemas.microsoft.com/office/powerpoint/2010/main" val="1213749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Erosión</a:t>
            </a:r>
            <a:r>
              <a:rPr lang="es-CO" sz="1600" dirty="0">
                <a:cs typeface="Arial" charset="0"/>
              </a:rPr>
              <a:t>: ocurre el efecto contrario a la dilatación</a:t>
            </a:r>
            <a:endParaRPr lang="es-CO" sz="16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b="1" dirty="0">
                <a:cs typeface="Times New Roman" pitchFamily="18" charset="0"/>
                <a:sym typeface="Symbol"/>
              </a:rPr>
              <a:t>	                 </a:t>
            </a:r>
            <a:r>
              <a:rPr lang="es-CO" sz="32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pic>
        <p:nvPicPr>
          <p:cNvPr id="44749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2260" y="2608477"/>
            <a:ext cx="2875115" cy="285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0" name="Group 156"/>
          <p:cNvGraphicFramePr>
            <a:graphicFrameLocks noGrp="1"/>
          </p:cNvGraphicFramePr>
          <p:nvPr/>
        </p:nvGraphicFramePr>
        <p:xfrm>
          <a:off x="5333162" y="3550704"/>
          <a:ext cx="1092973" cy="1030791"/>
        </p:xfrm>
        <a:graphic>
          <a:graphicData uri="http://schemas.openxmlformats.org/drawingml/2006/table">
            <a:tbl>
              <a:tblPr>
                <a:tableStyleId>{3C2FFA5D-87B4-456A-9821-1D502468CF0F}</a:tableStyleId>
              </a:tblPr>
              <a:tblGrid>
                <a:gridCol w="364625">
                  <a:extLst>
                    <a:ext uri="{9D8B030D-6E8A-4147-A177-3AD203B41FA5}">
                      <a16:colId xmlns:a16="http://schemas.microsoft.com/office/drawing/2014/main" val="20000"/>
                    </a:ext>
                  </a:extLst>
                </a:gridCol>
                <a:gridCol w="363723">
                  <a:extLst>
                    <a:ext uri="{9D8B030D-6E8A-4147-A177-3AD203B41FA5}">
                      <a16:colId xmlns:a16="http://schemas.microsoft.com/office/drawing/2014/main" val="20001"/>
                    </a:ext>
                  </a:extLst>
                </a:gridCol>
                <a:gridCol w="364625">
                  <a:extLst>
                    <a:ext uri="{9D8B030D-6E8A-4147-A177-3AD203B41FA5}">
                      <a16:colId xmlns:a16="http://schemas.microsoft.com/office/drawing/2014/main" val="20002"/>
                    </a:ext>
                  </a:extLst>
                </a:gridCol>
              </a:tblGrid>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rPr>
                        <a:t>1</a:t>
                      </a:r>
                    </a:p>
                  </a:txBody>
                  <a:tcPr anchor="ctr" horzOverflow="overflow"/>
                </a:tc>
                <a:extLst>
                  <a:ext uri="{0D108BD9-81ED-4DB2-BD59-A6C34878D82A}">
                    <a16:rowId xmlns:a16="http://schemas.microsoft.com/office/drawing/2014/main" val="10000"/>
                  </a:ext>
                </a:extLst>
              </a:tr>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solidFill>
                      <a:schemeClr val="tx2">
                        <a:lumMod val="40000"/>
                        <a:lumOff val="60000"/>
                      </a:schemeClr>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1"/>
                  </a:ext>
                </a:extLst>
              </a:tr>
              <a:tr h="343597">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s-ES_tradnl" sz="1400" b="0" i="0" u="none" strike="noStrike" cap="none" normalizeH="0" baseline="0" dirty="0">
                          <a:ln>
                            <a:noFill/>
                          </a:ln>
                          <a:solidFill>
                            <a:schemeClr val="dk1"/>
                          </a:solidFill>
                          <a:effectLst/>
                          <a:latin typeface="+mn-lt"/>
                          <a:ea typeface="+mn-ea"/>
                          <a:cs typeface="+mn-cs"/>
                        </a:rPr>
                        <a:t>1</a:t>
                      </a:r>
                      <a:endParaRPr kumimoji="0" lang="es-ES_tradnl" sz="1400" b="0" i="0" u="none" strike="noStrike" cap="none" normalizeH="0" baseline="0" dirty="0">
                        <a:ln>
                          <a:noFill/>
                        </a:ln>
                        <a:solidFill>
                          <a:schemeClr val="tx1"/>
                        </a:solidFill>
                        <a:effectLst/>
                        <a:latin typeface="+mn-lt"/>
                        <a:ea typeface="Times New Roman" pitchFamily="18" charset="0"/>
                        <a:cs typeface="Arial" pitchFamily="34" charset="0"/>
                      </a:endParaRPr>
                    </a:p>
                  </a:txBody>
                  <a:tcPr anchor="ctr" horzOverflow="overflow"/>
                </a:tc>
                <a:extLst>
                  <a:ext uri="{0D108BD9-81ED-4DB2-BD59-A6C34878D82A}">
                    <a16:rowId xmlns:a16="http://schemas.microsoft.com/office/drawing/2014/main" val="10002"/>
                  </a:ext>
                </a:extLst>
              </a:tr>
            </a:tbl>
          </a:graphicData>
        </a:graphic>
      </p:graphicFrame>
      <p:pic>
        <p:nvPicPr>
          <p:cNvPr id="44953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2133" y="2608477"/>
            <a:ext cx="2830280" cy="28525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9D422B5F-848F-43DD-8082-9ACC1D201E53}"/>
              </a:ext>
            </a:extLst>
          </p:cNvPr>
          <p:cNvSpPr>
            <a:spLocks noGrp="1"/>
          </p:cNvSpPr>
          <p:nvPr>
            <p:ph type="sldNum" sz="quarter" idx="7"/>
          </p:nvPr>
        </p:nvSpPr>
        <p:spPr/>
        <p:txBody>
          <a:bodyPr/>
          <a:lstStyle/>
          <a:p>
            <a:pPr marL="38100">
              <a:lnSpc>
                <a:spcPts val="1430"/>
              </a:lnSpc>
            </a:pPr>
            <a:fld id="{81D60167-4931-47E6-BA6A-407CBD079E47}" type="slidenum">
              <a:rPr lang="es-CO" spc="-5" smtClean="0"/>
              <a:t>80</a:t>
            </a:fld>
            <a:endParaRPr lang="es-CO" spc="-5" dirty="0"/>
          </a:p>
        </p:txBody>
      </p:sp>
    </p:spTree>
    <p:extLst>
      <p:ext uri="{BB962C8B-B14F-4D97-AF65-F5344CB8AC3E}">
        <p14:creationId xmlns:p14="http://schemas.microsoft.com/office/powerpoint/2010/main" val="400499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4"/>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4"/>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5"/>
              </a:buBlip>
              <a:tabLst>
                <a:tab pos="2239963" algn="l"/>
              </a:tabLst>
              <a:defRPr/>
            </a:pPr>
            <a:r>
              <a:rPr lang="es-CO" sz="1600" dirty="0">
                <a:cs typeface="Arial" charset="0"/>
              </a:rPr>
              <a:t>Las expresiones para la </a:t>
            </a:r>
            <a:r>
              <a:rPr lang="es-CO" sz="1600" b="1" dirty="0">
                <a:solidFill>
                  <a:schemeClr val="accent2"/>
                </a:solidFill>
                <a:cs typeface="Arial" charset="0"/>
              </a:rPr>
              <a:t>Apertura</a:t>
            </a:r>
            <a:r>
              <a:rPr lang="es-CO" sz="1600" dirty="0">
                <a:solidFill>
                  <a:schemeClr val="accent2"/>
                </a:solidFill>
                <a:cs typeface="Arial" charset="0"/>
              </a:rPr>
              <a:t> </a:t>
            </a:r>
            <a:r>
              <a:rPr lang="es-CO" sz="1600" dirty="0">
                <a:cs typeface="Arial" charset="0"/>
              </a:rPr>
              <a:t>y </a:t>
            </a:r>
            <a:r>
              <a:rPr lang="es-CO" sz="1600" b="1" dirty="0">
                <a:solidFill>
                  <a:schemeClr val="accent2"/>
                </a:solidFill>
                <a:cs typeface="Arial" charset="0"/>
              </a:rPr>
              <a:t>Clausura</a:t>
            </a:r>
            <a:r>
              <a:rPr lang="es-CO" sz="1600" dirty="0">
                <a:solidFill>
                  <a:schemeClr val="accent2"/>
                </a:solidFill>
                <a:cs typeface="Arial" charset="0"/>
              </a:rPr>
              <a:t> </a:t>
            </a:r>
            <a:r>
              <a:rPr lang="es-CO" sz="1600" dirty="0">
                <a:cs typeface="Arial" charset="0"/>
              </a:rPr>
              <a:t>de niveles de gris tienen la misma forma que la apertura y clausura binarias. La apertura de f por un elemento estructural b, se denota por f </a:t>
            </a:r>
            <a:r>
              <a:rPr lang="es-CO" sz="1600" dirty="0">
                <a:cs typeface="Arial" charset="0"/>
                <a:sym typeface="Symbol"/>
              </a:rPr>
              <a:t></a:t>
            </a:r>
            <a:r>
              <a:rPr lang="es-CO" sz="1600" dirty="0">
                <a:cs typeface="Arial" charset="0"/>
              </a:rPr>
              <a:t> b y se define mediante</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Análogamente, la clausura de f por b se denota por f b, y se define</a:t>
            </a: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endParaRPr lang="es-CO" sz="1600" dirty="0">
              <a:cs typeface="Arial" charset="0"/>
            </a:endParaRPr>
          </a:p>
          <a:p>
            <a:pPr marL="558800" lvl="1" indent="-285750" defTabSz="411163" eaLnBrk="0" hangingPunct="0">
              <a:buBlip>
                <a:blip r:embed="rId5"/>
              </a:buBlip>
              <a:tabLst>
                <a:tab pos="2239963" algn="l"/>
              </a:tabLst>
              <a:defRPr/>
            </a:pPr>
            <a:r>
              <a:rPr lang="es-CO" sz="1600" dirty="0">
                <a:cs typeface="Arial" charset="0"/>
              </a:rPr>
              <a:t>La apertura y la clausura son duales, es decir,</a:t>
            </a:r>
          </a:p>
          <a:p>
            <a:pPr marL="558800" lvl="1" indent="-285750" defTabSz="411163" eaLnBrk="0" hangingPunct="0">
              <a:buBlip>
                <a:blip r:embed="rId5"/>
              </a:buBlip>
              <a:tabLst>
                <a:tab pos="2239963" algn="l"/>
              </a:tabLst>
              <a:defRPr/>
            </a:pPr>
            <a:endParaRPr lang="es-PE" sz="1600" dirty="0">
              <a:cs typeface="Arial" charset="0"/>
            </a:endParaRPr>
          </a:p>
          <a:p>
            <a:pPr marL="558800" lvl="1" indent="-285750" defTabSz="411163" eaLnBrk="0" hangingPunct="0">
              <a:buBlip>
                <a:blip r:embed="rId5"/>
              </a:buBlip>
              <a:tabLst>
                <a:tab pos="2239963" algn="l"/>
              </a:tabLst>
              <a:defRPr/>
            </a:pPr>
            <a:endParaRPr lang="es-CO" sz="1600" b="1" dirty="0">
              <a:cs typeface="Times New Roman" pitchFamily="18" charset="0"/>
            </a:endParaRPr>
          </a:p>
          <a:p>
            <a:pPr marL="558800" lvl="1" indent="-285750" defTabSz="411163" eaLnBrk="0" hangingPunct="0">
              <a:buBlip>
                <a:blip r:embed="rId5"/>
              </a:buBlip>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graphicFrame>
        <p:nvGraphicFramePr>
          <p:cNvPr id="3" name="2 Objeto"/>
          <p:cNvGraphicFramePr>
            <a:graphicFrameLocks noChangeAspect="1"/>
          </p:cNvGraphicFramePr>
          <p:nvPr/>
        </p:nvGraphicFramePr>
        <p:xfrm>
          <a:off x="5030789" y="2554287"/>
          <a:ext cx="1990725" cy="355600"/>
        </p:xfrm>
        <a:graphic>
          <a:graphicData uri="http://schemas.openxmlformats.org/presentationml/2006/ole">
            <mc:AlternateContent xmlns:mc="http://schemas.openxmlformats.org/markup-compatibility/2006">
              <mc:Choice xmlns:v="urn:schemas-microsoft-com:vml" Requires="v">
                <p:oleObj spid="_x0000_s19506" name="Ecuación" r:id="rId6" imgW="1130040" imgH="203040" progId="Equation.3">
                  <p:embed/>
                </p:oleObj>
              </mc:Choice>
              <mc:Fallback>
                <p:oleObj name="Ecuación" r:id="rId6" imgW="1130040" imgH="203040" progId="Equation.3">
                  <p:embed/>
                  <p:pic>
                    <p:nvPicPr>
                      <p:cNvPr id="3" name="2 Objeto"/>
                      <p:cNvPicPr>
                        <a:picLocks noChangeAspect="1" noChangeArrowheads="1"/>
                      </p:cNvPicPr>
                      <p:nvPr/>
                    </p:nvPicPr>
                    <p:blipFill>
                      <a:blip r:embed="rId7"/>
                      <a:srcRect/>
                      <a:stretch>
                        <a:fillRect/>
                      </a:stretch>
                    </p:blipFill>
                    <p:spPr bwMode="auto">
                      <a:xfrm>
                        <a:off x="5030789" y="2554287"/>
                        <a:ext cx="1990725"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8" name="7 Objeto"/>
          <p:cNvGraphicFramePr>
            <a:graphicFrameLocks noChangeAspect="1"/>
          </p:cNvGraphicFramePr>
          <p:nvPr/>
        </p:nvGraphicFramePr>
        <p:xfrm>
          <a:off x="5029201" y="3754440"/>
          <a:ext cx="1992313" cy="355600"/>
        </p:xfrm>
        <a:graphic>
          <a:graphicData uri="http://schemas.openxmlformats.org/presentationml/2006/ole">
            <mc:AlternateContent xmlns:mc="http://schemas.openxmlformats.org/markup-compatibility/2006">
              <mc:Choice xmlns:v="urn:schemas-microsoft-com:vml" Requires="v">
                <p:oleObj spid="_x0000_s19507" name="Ecuación" r:id="rId8" imgW="1130040" imgH="203040" progId="Equation.3">
                  <p:embed/>
                </p:oleObj>
              </mc:Choice>
              <mc:Fallback>
                <p:oleObj name="Ecuación" r:id="rId8" imgW="1130040" imgH="203040" progId="Equation.3">
                  <p:embed/>
                  <p:pic>
                    <p:nvPicPr>
                      <p:cNvPr id="8" name="7 Objeto"/>
                      <p:cNvPicPr>
                        <a:picLocks noChangeAspect="1" noChangeArrowheads="1"/>
                      </p:cNvPicPr>
                      <p:nvPr/>
                    </p:nvPicPr>
                    <p:blipFill>
                      <a:blip r:embed="rId9"/>
                      <a:srcRect/>
                      <a:stretch>
                        <a:fillRect/>
                      </a:stretch>
                    </p:blipFill>
                    <p:spPr bwMode="auto">
                      <a:xfrm>
                        <a:off x="5029201" y="3754440"/>
                        <a:ext cx="1992313" cy="35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9" name="8 Objeto"/>
          <p:cNvGraphicFramePr>
            <a:graphicFrameLocks noChangeAspect="1"/>
          </p:cNvGraphicFramePr>
          <p:nvPr/>
        </p:nvGraphicFramePr>
        <p:xfrm>
          <a:off x="5141119" y="4906964"/>
          <a:ext cx="1768475" cy="533400"/>
        </p:xfrm>
        <a:graphic>
          <a:graphicData uri="http://schemas.openxmlformats.org/presentationml/2006/ole">
            <mc:AlternateContent xmlns:mc="http://schemas.openxmlformats.org/markup-compatibility/2006">
              <mc:Choice xmlns:v="urn:schemas-microsoft-com:vml" Requires="v">
                <p:oleObj spid="_x0000_s19508" name="Ecuación" r:id="rId10" imgW="1002960" imgH="304560" progId="Equation.3">
                  <p:embed/>
                </p:oleObj>
              </mc:Choice>
              <mc:Fallback>
                <p:oleObj name="Ecuación" r:id="rId10" imgW="1002960" imgH="304560" progId="Equation.3">
                  <p:embed/>
                  <p:pic>
                    <p:nvPicPr>
                      <p:cNvPr id="9" name="8 Objeto"/>
                      <p:cNvPicPr>
                        <a:picLocks noChangeAspect="1" noChangeArrowheads="1"/>
                      </p:cNvPicPr>
                      <p:nvPr/>
                    </p:nvPicPr>
                    <p:blipFill>
                      <a:blip r:embed="rId11"/>
                      <a:srcRect/>
                      <a:stretch>
                        <a:fillRect/>
                      </a:stretch>
                    </p:blipFill>
                    <p:spPr bwMode="auto">
                      <a:xfrm>
                        <a:off x="5141119" y="4906964"/>
                        <a:ext cx="1768475"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Marcador de número de diapositiva 1">
            <a:extLst>
              <a:ext uri="{FF2B5EF4-FFF2-40B4-BE49-F238E27FC236}">
                <a16:creationId xmlns:a16="http://schemas.microsoft.com/office/drawing/2014/main" id="{6273D4C9-3CAC-41CD-88BE-485BB8FCE901}"/>
              </a:ext>
            </a:extLst>
          </p:cNvPr>
          <p:cNvSpPr>
            <a:spLocks noGrp="1"/>
          </p:cNvSpPr>
          <p:nvPr>
            <p:ph type="sldNum" sz="quarter" idx="7"/>
          </p:nvPr>
        </p:nvSpPr>
        <p:spPr/>
        <p:txBody>
          <a:bodyPr/>
          <a:lstStyle/>
          <a:p>
            <a:pPr marL="38100">
              <a:lnSpc>
                <a:spcPts val="1430"/>
              </a:lnSpc>
            </a:pPr>
            <a:fld id="{81D60167-4931-47E6-BA6A-407CBD079E47}" type="slidenum">
              <a:rPr lang="es-CO" spc="-5" smtClean="0"/>
              <a:t>81</a:t>
            </a:fld>
            <a:endParaRPr lang="es-CO" spc="-5" dirty="0"/>
          </a:p>
        </p:txBody>
      </p:sp>
    </p:spTree>
    <p:extLst>
      <p:ext uri="{BB962C8B-B14F-4D97-AF65-F5344CB8AC3E}">
        <p14:creationId xmlns:p14="http://schemas.microsoft.com/office/powerpoint/2010/main" val="247672359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Apertura</a:t>
            </a:r>
            <a:r>
              <a:rPr lang="es-CO" sz="1600" dirty="0">
                <a:cs typeface="Arial" charset="0"/>
              </a:rPr>
              <a:t>:</a:t>
            </a:r>
            <a:endParaRPr lang="es-CO" sz="16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Apertura</a:t>
            </a:r>
            <a:r>
              <a:rPr lang="es-CO" sz="1600" dirty="0">
                <a:cs typeface="Times New Roman" pitchFamily="18" charset="0"/>
              </a:rPr>
              <a:t> se usa para borrar detalles claros que sean pequeños en comparación con el elemento estructural, manteniendo el resto de la imagen prácticamente igual (la erosión también eliminaba pequeños detalles claros pero oscurecía toda la imagen).</a:t>
            </a: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CO" sz="16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pic>
        <p:nvPicPr>
          <p:cNvPr id="45056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9780" y="2059747"/>
            <a:ext cx="2019608" cy="2121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6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2577" y="2063764"/>
            <a:ext cx="2027466" cy="2129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64"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22877" y="2178701"/>
            <a:ext cx="2080167" cy="190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65"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3326" y="2178701"/>
            <a:ext cx="2094695" cy="190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457628CE-FF62-4373-A3A2-5ADC220D5F86}"/>
              </a:ext>
            </a:extLst>
          </p:cNvPr>
          <p:cNvSpPr>
            <a:spLocks noGrp="1"/>
          </p:cNvSpPr>
          <p:nvPr>
            <p:ph type="sldNum" sz="quarter" idx="7"/>
          </p:nvPr>
        </p:nvSpPr>
        <p:spPr/>
        <p:txBody>
          <a:bodyPr/>
          <a:lstStyle/>
          <a:p>
            <a:pPr marL="38100">
              <a:lnSpc>
                <a:spcPts val="1430"/>
              </a:lnSpc>
            </a:pPr>
            <a:fld id="{81D60167-4931-47E6-BA6A-407CBD079E47}" type="slidenum">
              <a:rPr lang="es-CO" spc="-5" smtClean="0"/>
              <a:t>82</a:t>
            </a:fld>
            <a:endParaRPr lang="es-CO" spc="-5" dirty="0"/>
          </a:p>
        </p:txBody>
      </p:sp>
    </p:spTree>
    <p:extLst>
      <p:ext uri="{BB962C8B-B14F-4D97-AF65-F5344CB8AC3E}">
        <p14:creationId xmlns:p14="http://schemas.microsoft.com/office/powerpoint/2010/main" val="21136101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Ejemplo del </a:t>
            </a:r>
            <a:r>
              <a:rPr lang="es-CO" sz="1600" dirty="0">
                <a:solidFill>
                  <a:schemeClr val="accent2"/>
                </a:solidFill>
                <a:cs typeface="Times New Roman" pitchFamily="18" charset="0"/>
              </a:rPr>
              <a:t>Cierre</a:t>
            </a:r>
            <a:r>
              <a:rPr lang="es-CO" sz="1600" dirty="0">
                <a:cs typeface="Arial" charset="0"/>
              </a:rPr>
              <a:t>:</a:t>
            </a:r>
            <a:endParaRPr lang="es-CO" sz="1600" b="1" dirty="0">
              <a:cs typeface="Times New Roman" pitchFamily="18" charset="0"/>
            </a:endParaRPr>
          </a:p>
          <a:p>
            <a:pPr marL="273050" lvl="1" defTabSz="411163" eaLnBrk="0" hangingPunct="0">
              <a:tabLst>
                <a:tab pos="2239963" algn="l"/>
              </a:tabLst>
              <a:defRPr/>
            </a:pPr>
            <a:endParaRPr lang="es-MX" sz="1600" dirty="0">
              <a:cs typeface="Times New Roman" pitchFamily="18" charset="0"/>
            </a:endParaRPr>
          </a:p>
          <a:p>
            <a:pPr marL="273050" lvl="1" defTabSz="411163" eaLnBrk="0" hangingPunct="0">
              <a:tabLst>
                <a:tab pos="2239963" algn="l"/>
              </a:tabLst>
              <a:defRPr/>
            </a:pPr>
            <a:endParaRPr lang="es-MX"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endParaRPr lang="es-CO" sz="3200" b="1" dirty="0">
              <a:cs typeface="Times New Roman" pitchFamily="18" charset="0"/>
            </a:endParaRPr>
          </a:p>
          <a:p>
            <a:pPr marL="273050" lvl="1" defTabSz="411163" eaLnBrk="0" hangingPunct="0">
              <a:tabLst>
                <a:tab pos="2239963" algn="l"/>
              </a:tabLst>
              <a:defRPr/>
            </a:pPr>
            <a:r>
              <a:rPr lang="es-CO" sz="1600" dirty="0">
                <a:solidFill>
                  <a:schemeClr val="accent2"/>
                </a:solidFill>
                <a:cs typeface="Times New Roman" pitchFamily="18" charset="0"/>
              </a:rPr>
              <a:t>El Cierre</a:t>
            </a:r>
            <a:r>
              <a:rPr lang="es-CO" sz="1600" dirty="0">
                <a:cs typeface="Times New Roman" pitchFamily="18" charset="0"/>
              </a:rPr>
              <a:t> elimina detalles oscuros de la imagen, dejando el resto prácticamente igual (la dilatación también eliminaba detalles oscuros, pero aclaraba la imagen en general).</a:t>
            </a:r>
          </a:p>
        </p:txBody>
      </p:sp>
      <p:pic>
        <p:nvPicPr>
          <p:cNvPr id="45158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8715" y="2531654"/>
            <a:ext cx="1997173" cy="212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158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0812" y="2538970"/>
            <a:ext cx="1989857" cy="2121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6627" y="2644212"/>
            <a:ext cx="2080167" cy="1900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1588"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55715" y="2644212"/>
            <a:ext cx="2098530" cy="1924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366226BA-B6E4-4970-A698-3FE869E6FF84}"/>
              </a:ext>
            </a:extLst>
          </p:cNvPr>
          <p:cNvSpPr>
            <a:spLocks noGrp="1"/>
          </p:cNvSpPr>
          <p:nvPr>
            <p:ph type="sldNum" sz="quarter" idx="7"/>
          </p:nvPr>
        </p:nvSpPr>
        <p:spPr/>
        <p:txBody>
          <a:bodyPr/>
          <a:lstStyle/>
          <a:p>
            <a:pPr marL="38100">
              <a:lnSpc>
                <a:spcPts val="1430"/>
              </a:lnSpc>
            </a:pPr>
            <a:fld id="{81D60167-4931-47E6-BA6A-407CBD079E47}" type="slidenum">
              <a:rPr lang="es-CO" spc="-5" smtClean="0"/>
              <a:t>83</a:t>
            </a:fld>
            <a:endParaRPr lang="es-CO" spc="-5" dirty="0"/>
          </a:p>
        </p:txBody>
      </p:sp>
    </p:spTree>
    <p:extLst>
      <p:ext uri="{BB962C8B-B14F-4D97-AF65-F5344CB8AC3E}">
        <p14:creationId xmlns:p14="http://schemas.microsoft.com/office/powerpoint/2010/main" val="201421220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Comportamiento de las </a:t>
            </a:r>
            <a:r>
              <a:rPr lang="es-CO" sz="1600" dirty="0">
                <a:solidFill>
                  <a:schemeClr val="accent2"/>
                </a:solidFill>
                <a:cs typeface="Times New Roman" pitchFamily="18" charset="0"/>
              </a:rPr>
              <a:t>Cuatro Operaciones</a:t>
            </a:r>
            <a:r>
              <a:rPr lang="es-CO" sz="1600" dirty="0">
                <a:cs typeface="Times New Roman" pitchFamily="18" charset="0"/>
              </a:rPr>
              <a:t>:</a:t>
            </a:r>
            <a:endParaRPr lang="es-CO" sz="1600" b="1"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b="1" dirty="0">
              <a:cs typeface="Times New Roman" pitchFamily="18" charset="0"/>
              <a:sym typeface="Symbol"/>
            </a:endParaRPr>
          </a:p>
          <a:p>
            <a:pPr marL="273050" lvl="1" defTabSz="411163" eaLnBrk="0" hangingPunct="0">
              <a:tabLst>
                <a:tab pos="2239963" algn="l"/>
              </a:tabLst>
              <a:defRPr/>
            </a:pPr>
            <a:r>
              <a:rPr lang="es-CO" sz="1600" b="1" dirty="0">
                <a:cs typeface="Times New Roman" pitchFamily="18" charset="0"/>
                <a:sym typeface="Symbol"/>
              </a:rPr>
              <a:t>	</a:t>
            </a:r>
            <a:endParaRPr lang="es-CO" sz="3200" b="1" dirty="0">
              <a:cs typeface="Times New Roman" pitchFamily="18" charset="0"/>
            </a:endParaRPr>
          </a:p>
        </p:txBody>
      </p:sp>
      <p:pic>
        <p:nvPicPr>
          <p:cNvPr id="26112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8966" y="2069870"/>
            <a:ext cx="5534069" cy="3279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Marcador de número de diapositiva 1">
            <a:extLst>
              <a:ext uri="{FF2B5EF4-FFF2-40B4-BE49-F238E27FC236}">
                <a16:creationId xmlns:a16="http://schemas.microsoft.com/office/drawing/2014/main" id="{21053215-051E-4049-AD89-D4422878D5E7}"/>
              </a:ext>
            </a:extLst>
          </p:cNvPr>
          <p:cNvSpPr>
            <a:spLocks noGrp="1"/>
          </p:cNvSpPr>
          <p:nvPr>
            <p:ph type="sldNum" sz="quarter" idx="7"/>
          </p:nvPr>
        </p:nvSpPr>
        <p:spPr/>
        <p:txBody>
          <a:bodyPr/>
          <a:lstStyle/>
          <a:p>
            <a:pPr marL="38100">
              <a:lnSpc>
                <a:spcPts val="1430"/>
              </a:lnSpc>
            </a:pPr>
            <a:fld id="{81D60167-4931-47E6-BA6A-407CBD079E47}" type="slidenum">
              <a:rPr lang="es-CO" spc="-5" smtClean="0"/>
              <a:t>84</a:t>
            </a:fld>
            <a:endParaRPr lang="es-CO" spc="-5" dirty="0"/>
          </a:p>
        </p:txBody>
      </p:sp>
    </p:spTree>
    <p:extLst>
      <p:ext uri="{BB962C8B-B14F-4D97-AF65-F5344CB8AC3E}">
        <p14:creationId xmlns:p14="http://schemas.microsoft.com/office/powerpoint/2010/main" val="340958788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p>
          <a:p>
            <a:pPr marL="273050" lvl="1" indent="-273050" defTabSz="411163" eaLnBrk="0" hangingPunct="0">
              <a:buBlip>
                <a:blip r:embed="rId3"/>
              </a:buBlip>
              <a:tabLst>
                <a:tab pos="2239963" algn="l"/>
              </a:tabLst>
              <a:defRPr/>
            </a:pP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La </a:t>
            </a:r>
            <a:r>
              <a:rPr lang="es-CO" sz="1600" dirty="0">
                <a:solidFill>
                  <a:schemeClr val="accent2"/>
                </a:solidFill>
                <a:cs typeface="Times New Roman" pitchFamily="18" charset="0"/>
              </a:rPr>
              <a:t>Transformación Top-</a:t>
            </a:r>
            <a:r>
              <a:rPr lang="es-CO" sz="1600" dirty="0" err="1">
                <a:solidFill>
                  <a:schemeClr val="accent2"/>
                </a:solidFill>
                <a:cs typeface="Times New Roman" pitchFamily="18" charset="0"/>
              </a:rPr>
              <a:t>Hat</a:t>
            </a:r>
            <a:r>
              <a:rPr lang="es-CO" sz="1600" dirty="0">
                <a:cs typeface="Arial" charset="0"/>
              </a:rPr>
              <a:t> es una operación que combina la apertura con la resta para resaltar los objetos de color contrario al fondo:</a:t>
            </a:r>
          </a:p>
          <a:p>
            <a:pPr marL="558800" lvl="1" indent="-285750" defTabSz="411163" eaLnBrk="0" hangingPunct="0">
              <a:buBlip>
                <a:blip r:embed="rId4"/>
              </a:buBlip>
              <a:tabLst>
                <a:tab pos="2239963" algn="l"/>
              </a:tabLst>
              <a:defRPr/>
            </a:pPr>
            <a:endParaRPr lang="es-CO" sz="1600" dirty="0">
              <a:cs typeface="Arial" charset="0"/>
            </a:endParaRPr>
          </a:p>
          <a:p>
            <a:pPr marL="558800" lvl="1" indent="-285750" defTabSz="411163" eaLnBrk="0" hangingPunct="0">
              <a:buBlip>
                <a:blip r:embed="rId4"/>
              </a:buBlip>
              <a:tabLst>
                <a:tab pos="2239963" algn="l"/>
              </a:tabLst>
              <a:defRPr/>
            </a:pPr>
            <a:endParaRPr lang="es-CO" sz="1600" dirty="0">
              <a:cs typeface="Arial" charset="0"/>
            </a:endParaRPr>
          </a:p>
          <a:p>
            <a:pPr marL="273050" lvl="1" algn="ctr" defTabSz="411163" eaLnBrk="0" hangingPunct="0">
              <a:tabLst>
                <a:tab pos="2239963" algn="l"/>
              </a:tabLst>
              <a:defRPr/>
            </a:pPr>
            <a:r>
              <a:rPr lang="es-CO" sz="1600" dirty="0">
                <a:cs typeface="Times New Roman" pitchFamily="18" charset="0"/>
              </a:rPr>
              <a:t>TH(A) = A </a:t>
            </a:r>
            <a:r>
              <a:rPr lang="es-CO" sz="1600" dirty="0">
                <a:solidFill>
                  <a:schemeClr val="accent2"/>
                </a:solidFill>
                <a:cs typeface="Times New Roman" pitchFamily="18" charset="0"/>
              </a:rPr>
              <a:t>–</a:t>
            </a:r>
            <a:r>
              <a:rPr lang="es-CO" sz="1600" dirty="0">
                <a:cs typeface="Times New Roman" pitchFamily="18" charset="0"/>
              </a:rPr>
              <a:t> (A </a:t>
            </a:r>
            <a:r>
              <a:rPr lang="es-CO" sz="1600" dirty="0">
                <a:solidFill>
                  <a:schemeClr val="accent2"/>
                </a:solidFill>
                <a:cs typeface="Times New Roman" pitchFamily="18" charset="0"/>
                <a:sym typeface="Symbol"/>
              </a:rPr>
              <a:t></a:t>
            </a:r>
            <a:r>
              <a:rPr lang="es-CO" sz="1600" dirty="0">
                <a:cs typeface="Times New Roman" pitchFamily="18" charset="0"/>
                <a:sym typeface="Symbol"/>
              </a:rPr>
              <a:t> B</a:t>
            </a:r>
            <a:r>
              <a:rPr lang="es-CO" sz="1600" dirty="0">
                <a:cs typeface="Times New Roman" pitchFamily="18" charset="0"/>
              </a:rPr>
              <a:t>)</a:t>
            </a: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r>
              <a:rPr lang="es-ES" sz="1600" dirty="0"/>
              <a:t>Si los objetos de la imagen tienen el mismo contraste local, es decir, si los mismos son todos más oscuro o más brillante que el fondo, la </a:t>
            </a:r>
            <a:r>
              <a:rPr lang="es-ES" sz="1600" dirty="0">
                <a:solidFill>
                  <a:schemeClr val="accent2"/>
                </a:solidFill>
              </a:rPr>
              <a:t>Transformada Top-</a:t>
            </a:r>
            <a:r>
              <a:rPr lang="es-ES" sz="1600" dirty="0" err="1">
                <a:solidFill>
                  <a:schemeClr val="accent2"/>
                </a:solidFill>
              </a:rPr>
              <a:t>Hat</a:t>
            </a:r>
            <a:r>
              <a:rPr lang="es-ES" sz="1600" dirty="0"/>
              <a:t> puede ser utilizada para atenuar un fondo con un gradientes. </a:t>
            </a: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sp>
        <p:nvSpPr>
          <p:cNvPr id="2" name="Marcador de número de diapositiva 1">
            <a:extLst>
              <a:ext uri="{FF2B5EF4-FFF2-40B4-BE49-F238E27FC236}">
                <a16:creationId xmlns:a16="http://schemas.microsoft.com/office/drawing/2014/main" id="{67D78F2F-7AED-46DA-9481-E34A8C00620A}"/>
              </a:ext>
            </a:extLst>
          </p:cNvPr>
          <p:cNvSpPr>
            <a:spLocks noGrp="1"/>
          </p:cNvSpPr>
          <p:nvPr>
            <p:ph type="sldNum" sz="quarter" idx="7"/>
          </p:nvPr>
        </p:nvSpPr>
        <p:spPr/>
        <p:txBody>
          <a:bodyPr/>
          <a:lstStyle/>
          <a:p>
            <a:pPr marL="38100">
              <a:lnSpc>
                <a:spcPts val="1430"/>
              </a:lnSpc>
            </a:pPr>
            <a:fld id="{81D60167-4931-47E6-BA6A-407CBD079E47}" type="slidenum">
              <a:rPr lang="es-CO" spc="-5" smtClean="0"/>
              <a:t>85</a:t>
            </a:fld>
            <a:endParaRPr lang="es-CO" spc="-5" dirty="0"/>
          </a:p>
        </p:txBody>
      </p:sp>
    </p:spTree>
    <p:extLst>
      <p:ext uri="{BB962C8B-B14F-4D97-AF65-F5344CB8AC3E}">
        <p14:creationId xmlns:p14="http://schemas.microsoft.com/office/powerpoint/2010/main" val="38540835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8"/>
            <a:ext cx="7296911" cy="392415"/>
          </a:xfrm>
        </p:spPr>
        <p:txBody>
          <a:bodyPr/>
          <a:lstStyle/>
          <a:p>
            <a:pPr>
              <a:defRPr/>
            </a:pPr>
            <a:r>
              <a:rPr lang="es-CO" dirty="0"/>
              <a:t>Segmentación de Imágenes</a:t>
            </a:r>
            <a:endParaRPr lang="es-ES" sz="3600" b="1" cap="small" dirty="0">
              <a:solidFill>
                <a:srgbClr val="7B9E34"/>
              </a:solidFill>
            </a:endParaRPr>
          </a:p>
        </p:txBody>
      </p:sp>
      <p:sp>
        <p:nvSpPr>
          <p:cNvPr id="8195" name="Rectangle 9"/>
          <p:cNvSpPr>
            <a:spLocks noChangeArrowheads="1"/>
          </p:cNvSpPr>
          <p:nvPr/>
        </p:nvSpPr>
        <p:spPr bwMode="auto">
          <a:xfrm>
            <a:off x="1919288" y="1173708"/>
            <a:ext cx="8291513" cy="5063581"/>
          </a:xfrm>
          <a:prstGeom prst="rect">
            <a:avLst/>
          </a:prstGeom>
          <a:noFill/>
          <a:ln w="9525">
            <a:noFill/>
            <a:miter lim="800000"/>
            <a:headEnd/>
            <a:tailEnd/>
          </a:ln>
        </p:spPr>
        <p:txBody>
          <a:bodyPr lIns="90000" tIns="46800" rIns="90000" bIns="46800"/>
          <a:lstStyle/>
          <a:p>
            <a:pPr marL="273050" lvl="1" indent="-273050" defTabSz="411163" eaLnBrk="0" hangingPunct="0">
              <a:buBlip>
                <a:blip r:embed="rId3"/>
              </a:buBlip>
              <a:tabLst>
                <a:tab pos="2239963" algn="l"/>
              </a:tabLst>
              <a:defRPr/>
            </a:pPr>
            <a:r>
              <a:rPr lang="es-CO" b="1" cap="small" dirty="0">
                <a:cs typeface="Times New Roman" pitchFamily="18" charset="0"/>
              </a:rPr>
              <a:t>Operaciones Morfológicas En Imágenes en Gris</a:t>
            </a:r>
            <a:endParaRPr lang="es-CO" sz="1600" dirty="0">
              <a:solidFill>
                <a:srgbClr val="080808"/>
              </a:solidFill>
              <a:cs typeface="Times New Roman" pitchFamily="18" charset="0"/>
            </a:endParaRPr>
          </a:p>
          <a:p>
            <a:pPr marL="558800" lvl="1" indent="-285750" defTabSz="411163" eaLnBrk="0" hangingPunct="0">
              <a:buBlip>
                <a:blip r:embed="rId4"/>
              </a:buBlip>
              <a:tabLst>
                <a:tab pos="2239963" algn="l"/>
              </a:tabLst>
              <a:defRPr/>
            </a:pPr>
            <a:r>
              <a:rPr lang="es-CO" sz="1600" dirty="0">
                <a:cs typeface="Times New Roman" pitchFamily="18" charset="0"/>
              </a:rPr>
              <a:t>Ejemplo de la </a:t>
            </a:r>
            <a:r>
              <a:rPr lang="es-CO" sz="1600" dirty="0">
                <a:solidFill>
                  <a:schemeClr val="accent2"/>
                </a:solidFill>
                <a:cs typeface="Times New Roman" pitchFamily="18" charset="0"/>
              </a:rPr>
              <a:t>Transformación Top-</a:t>
            </a:r>
            <a:r>
              <a:rPr lang="es-CO" sz="1600" dirty="0" err="1">
                <a:solidFill>
                  <a:schemeClr val="accent2"/>
                </a:solidFill>
                <a:cs typeface="Times New Roman" pitchFamily="18" charset="0"/>
              </a:rPr>
              <a:t>Hat</a:t>
            </a:r>
            <a:r>
              <a:rPr lang="es-CO" sz="1600" dirty="0">
                <a:cs typeface="Arial" charset="0"/>
              </a:rPr>
              <a:t> :</a:t>
            </a:r>
          </a:p>
          <a:p>
            <a:pPr marL="558800" lvl="1" indent="-285750" defTabSz="411163" eaLnBrk="0" hangingPunct="0">
              <a:buBlip>
                <a:blip r:embed="rId4"/>
              </a:buBlip>
              <a:tabLst>
                <a:tab pos="2239963" algn="l"/>
              </a:tabLst>
              <a:defRPr/>
            </a:pPr>
            <a:endParaRPr lang="es-CO" sz="1600" dirty="0">
              <a:cs typeface="Arial"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a:p>
            <a:pPr marL="273050" lvl="1" defTabSz="411163" eaLnBrk="0" hangingPunct="0">
              <a:tabLst>
                <a:tab pos="2239963" algn="l"/>
              </a:tabLst>
              <a:defRPr/>
            </a:pPr>
            <a:endParaRPr lang="es-CO" sz="1600" dirty="0">
              <a:cs typeface="Times New Roman" pitchFamily="18" charset="0"/>
            </a:endParaRPr>
          </a:p>
        </p:txBody>
      </p:sp>
      <p:pic>
        <p:nvPicPr>
          <p:cNvPr id="26009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57171" y="1738245"/>
            <a:ext cx="6621154" cy="1620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009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57171" y="3689781"/>
            <a:ext cx="6621154" cy="1605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CuadroTexto"/>
          <p:cNvSpPr txBox="1"/>
          <p:nvPr/>
        </p:nvSpPr>
        <p:spPr>
          <a:xfrm>
            <a:off x="2906486" y="3306531"/>
            <a:ext cx="1407693" cy="276999"/>
          </a:xfrm>
          <a:prstGeom prst="rect">
            <a:avLst/>
          </a:prstGeom>
          <a:noFill/>
        </p:spPr>
        <p:txBody>
          <a:bodyPr wrap="none" rtlCol="0">
            <a:spAutoFit/>
          </a:bodyPr>
          <a:lstStyle/>
          <a:p>
            <a:pPr algn="ctr">
              <a:buNone/>
            </a:pPr>
            <a:r>
              <a:rPr lang="es-CO" sz="1200" b="1" dirty="0">
                <a:solidFill>
                  <a:schemeClr val="accent2"/>
                </a:solidFill>
              </a:rPr>
              <a:t>(a) Imagen Original</a:t>
            </a:r>
          </a:p>
        </p:txBody>
      </p:sp>
      <p:sp>
        <p:nvSpPr>
          <p:cNvPr id="7" name="6 CuadroTexto"/>
          <p:cNvSpPr txBox="1"/>
          <p:nvPr/>
        </p:nvSpPr>
        <p:spPr>
          <a:xfrm>
            <a:off x="5005278" y="3307028"/>
            <a:ext cx="1704633" cy="276999"/>
          </a:xfrm>
          <a:prstGeom prst="rect">
            <a:avLst/>
          </a:prstGeom>
          <a:noFill/>
        </p:spPr>
        <p:txBody>
          <a:bodyPr wrap="none" rtlCol="0">
            <a:spAutoFit/>
          </a:bodyPr>
          <a:lstStyle/>
          <a:p>
            <a:pPr algn="ctr">
              <a:buNone/>
            </a:pPr>
            <a:r>
              <a:rPr lang="es-CO" sz="1200" b="1" dirty="0">
                <a:solidFill>
                  <a:schemeClr val="accent2"/>
                </a:solidFill>
              </a:rPr>
              <a:t>(b) Segmentación de (a)</a:t>
            </a:r>
          </a:p>
        </p:txBody>
      </p:sp>
      <p:sp>
        <p:nvSpPr>
          <p:cNvPr id="8" name="7 CuadroTexto"/>
          <p:cNvSpPr txBox="1"/>
          <p:nvPr/>
        </p:nvSpPr>
        <p:spPr>
          <a:xfrm>
            <a:off x="7334989" y="3306476"/>
            <a:ext cx="1353063" cy="276999"/>
          </a:xfrm>
          <a:prstGeom prst="rect">
            <a:avLst/>
          </a:prstGeom>
          <a:noFill/>
        </p:spPr>
        <p:txBody>
          <a:bodyPr wrap="none" rtlCol="0">
            <a:spAutoFit/>
          </a:bodyPr>
          <a:lstStyle/>
          <a:p>
            <a:pPr algn="ctr">
              <a:buNone/>
            </a:pPr>
            <a:r>
              <a:rPr lang="es-CO" sz="1200" b="1" dirty="0">
                <a:solidFill>
                  <a:schemeClr val="accent2"/>
                </a:solidFill>
              </a:rPr>
              <a:t>(c) Apertura de (a)</a:t>
            </a:r>
          </a:p>
        </p:txBody>
      </p:sp>
      <p:sp>
        <p:nvSpPr>
          <p:cNvPr id="9" name="8 CuadroTexto"/>
          <p:cNvSpPr txBox="1"/>
          <p:nvPr/>
        </p:nvSpPr>
        <p:spPr>
          <a:xfrm>
            <a:off x="2449956" y="5307044"/>
            <a:ext cx="2320764" cy="276999"/>
          </a:xfrm>
          <a:prstGeom prst="rect">
            <a:avLst/>
          </a:prstGeom>
          <a:noFill/>
        </p:spPr>
        <p:txBody>
          <a:bodyPr wrap="none" rtlCol="0">
            <a:spAutoFit/>
          </a:bodyPr>
          <a:lstStyle/>
          <a:p>
            <a:pPr algn="ctr">
              <a:buNone/>
            </a:pPr>
            <a:r>
              <a:rPr lang="es-CO" sz="1200" b="1" dirty="0">
                <a:solidFill>
                  <a:schemeClr val="accent2"/>
                </a:solidFill>
              </a:rPr>
              <a:t>(d) Transformada Top – </a:t>
            </a:r>
            <a:r>
              <a:rPr lang="es-CO" sz="1200" b="1" dirty="0" err="1">
                <a:solidFill>
                  <a:schemeClr val="accent2"/>
                </a:solidFill>
              </a:rPr>
              <a:t>Hat</a:t>
            </a:r>
            <a:r>
              <a:rPr lang="es-CO" sz="1200" b="1" dirty="0">
                <a:solidFill>
                  <a:schemeClr val="accent2"/>
                </a:solidFill>
              </a:rPr>
              <a:t> de (a)</a:t>
            </a:r>
          </a:p>
        </p:txBody>
      </p:sp>
      <p:sp>
        <p:nvSpPr>
          <p:cNvPr id="10" name="9 CuadroTexto"/>
          <p:cNvSpPr txBox="1"/>
          <p:nvPr/>
        </p:nvSpPr>
        <p:spPr>
          <a:xfrm>
            <a:off x="4994319" y="5295926"/>
            <a:ext cx="1706236" cy="276999"/>
          </a:xfrm>
          <a:prstGeom prst="rect">
            <a:avLst/>
          </a:prstGeom>
          <a:noFill/>
        </p:spPr>
        <p:txBody>
          <a:bodyPr wrap="none" rtlCol="0">
            <a:spAutoFit/>
          </a:bodyPr>
          <a:lstStyle/>
          <a:p>
            <a:pPr algn="ctr">
              <a:buNone/>
            </a:pPr>
            <a:r>
              <a:rPr lang="es-CO" sz="1200" b="1" dirty="0">
                <a:solidFill>
                  <a:schemeClr val="accent2"/>
                </a:solidFill>
              </a:rPr>
              <a:t>(e) Segmentación de (d)</a:t>
            </a:r>
          </a:p>
        </p:txBody>
      </p:sp>
      <p:sp>
        <p:nvSpPr>
          <p:cNvPr id="11" name="10 CuadroTexto"/>
          <p:cNvSpPr txBox="1"/>
          <p:nvPr/>
        </p:nvSpPr>
        <p:spPr>
          <a:xfrm>
            <a:off x="7219027" y="5307044"/>
            <a:ext cx="1808507" cy="276999"/>
          </a:xfrm>
          <a:prstGeom prst="rect">
            <a:avLst/>
          </a:prstGeom>
          <a:noFill/>
        </p:spPr>
        <p:txBody>
          <a:bodyPr wrap="none" rtlCol="0">
            <a:spAutoFit/>
          </a:bodyPr>
          <a:lstStyle/>
          <a:p>
            <a:pPr algn="ctr">
              <a:buNone/>
            </a:pPr>
            <a:r>
              <a:rPr lang="es-CO" sz="1200" b="1" dirty="0">
                <a:solidFill>
                  <a:schemeClr val="accent2"/>
                </a:solidFill>
              </a:rPr>
              <a:t>Superposición de (a) y (e)</a:t>
            </a:r>
          </a:p>
        </p:txBody>
      </p:sp>
      <p:sp>
        <p:nvSpPr>
          <p:cNvPr id="3" name="2 Rectángulo"/>
          <p:cNvSpPr/>
          <p:nvPr/>
        </p:nvSpPr>
        <p:spPr>
          <a:xfrm>
            <a:off x="9178325" y="1812833"/>
            <a:ext cx="1116652" cy="646331"/>
          </a:xfrm>
          <a:prstGeom prst="rect">
            <a:avLst/>
          </a:prstGeom>
        </p:spPr>
        <p:txBody>
          <a:bodyPr wrap="none">
            <a:spAutoFit/>
          </a:bodyPr>
          <a:lstStyle/>
          <a:p>
            <a:pPr>
              <a:lnSpc>
                <a:spcPct val="100000"/>
              </a:lnSpc>
              <a:buNone/>
            </a:pPr>
            <a:r>
              <a:rPr lang="es-CO" sz="1200" b="1" dirty="0">
                <a:solidFill>
                  <a:schemeClr val="accent1"/>
                </a:solidFill>
              </a:rPr>
              <a:t>Usando un EE</a:t>
            </a:r>
          </a:p>
          <a:p>
            <a:pPr>
              <a:lnSpc>
                <a:spcPct val="100000"/>
              </a:lnSpc>
              <a:buNone/>
            </a:pPr>
            <a:r>
              <a:rPr lang="es-CO" sz="1200" b="1" dirty="0">
                <a:solidFill>
                  <a:schemeClr val="accent1"/>
                </a:solidFill>
              </a:rPr>
              <a:t>Con forma de </a:t>
            </a:r>
          </a:p>
          <a:p>
            <a:pPr>
              <a:lnSpc>
                <a:spcPct val="100000"/>
              </a:lnSpc>
              <a:buNone/>
            </a:pPr>
            <a:r>
              <a:rPr lang="es-CO" sz="1200" b="1" dirty="0">
                <a:solidFill>
                  <a:schemeClr val="accent1"/>
                </a:solidFill>
              </a:rPr>
              <a:t>Disco y radio 5</a:t>
            </a:r>
          </a:p>
        </p:txBody>
      </p:sp>
      <p:sp>
        <p:nvSpPr>
          <p:cNvPr id="4" name="Marcador de número de diapositiva 3">
            <a:extLst>
              <a:ext uri="{FF2B5EF4-FFF2-40B4-BE49-F238E27FC236}">
                <a16:creationId xmlns:a16="http://schemas.microsoft.com/office/drawing/2014/main" id="{8A7FA2C9-8AE1-4860-A816-E4E129C95E8C}"/>
              </a:ext>
            </a:extLst>
          </p:cNvPr>
          <p:cNvSpPr>
            <a:spLocks noGrp="1"/>
          </p:cNvSpPr>
          <p:nvPr>
            <p:ph type="sldNum" sz="quarter" idx="7"/>
          </p:nvPr>
        </p:nvSpPr>
        <p:spPr/>
        <p:txBody>
          <a:bodyPr/>
          <a:lstStyle/>
          <a:p>
            <a:pPr marL="38100">
              <a:lnSpc>
                <a:spcPts val="1430"/>
              </a:lnSpc>
            </a:pPr>
            <a:fld id="{81D60167-4931-47E6-BA6A-407CBD079E47}" type="slidenum">
              <a:rPr lang="es-CO" spc="-5" smtClean="0"/>
              <a:t>86</a:t>
            </a:fld>
            <a:endParaRPr lang="es-CO" spc="-5" dirty="0"/>
          </a:p>
        </p:txBody>
      </p:sp>
    </p:spTree>
    <p:extLst>
      <p:ext uri="{BB962C8B-B14F-4D97-AF65-F5344CB8AC3E}">
        <p14:creationId xmlns:p14="http://schemas.microsoft.com/office/powerpoint/2010/main" val="7692155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
          <p:cNvSpPr>
            <a:spLocks noGrp="1" noChangeArrowheads="1"/>
          </p:cNvSpPr>
          <p:nvPr>
            <p:ph type="title" idx="4294967295"/>
          </p:nvPr>
        </p:nvSpPr>
        <p:spPr>
          <a:xfrm>
            <a:off x="2475805" y="124982"/>
            <a:ext cx="7759700" cy="553998"/>
          </a:xfrm>
        </p:spPr>
        <p:txBody>
          <a:bodyPr/>
          <a:lstStyle/>
          <a:p>
            <a:pPr eaLnBrk="1" hangingPunct="1">
              <a:defRPr/>
            </a:pPr>
            <a:r>
              <a:rPr lang="es-CO" sz="3600" b="1" dirty="0"/>
              <a:t>Preguntas</a:t>
            </a:r>
            <a:endParaRPr lang="es-ES" sz="3600" b="1" dirty="0"/>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8836" y="1718202"/>
            <a:ext cx="1946275" cy="464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3 Rectángulo"/>
          <p:cNvSpPr/>
          <p:nvPr/>
        </p:nvSpPr>
        <p:spPr>
          <a:xfrm rot="20468868">
            <a:off x="4154851" y="2424007"/>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9" name="8 Rectángulo"/>
          <p:cNvSpPr/>
          <p:nvPr/>
        </p:nvSpPr>
        <p:spPr>
          <a:xfrm rot="828350">
            <a:off x="7001374" y="2480009"/>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0" name="9 Rectángulo"/>
          <p:cNvSpPr/>
          <p:nvPr/>
        </p:nvSpPr>
        <p:spPr>
          <a:xfrm rot="21421611">
            <a:off x="4914264" y="1431493"/>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
        <p:nvSpPr>
          <p:cNvPr id="11" name="10 Rectángulo"/>
          <p:cNvSpPr/>
          <p:nvPr/>
        </p:nvSpPr>
        <p:spPr>
          <a:xfrm rot="236922">
            <a:off x="6339379" y="1423904"/>
            <a:ext cx="1491463" cy="566309"/>
          </a:xfrm>
          <a:prstGeom prst="rect">
            <a:avLst/>
          </a:prstGeom>
          <a:noFill/>
        </p:spPr>
        <p:txBody>
          <a:bodyPr wrap="square" lIns="91440" tIns="45720" rIns="91440" bIns="45720">
            <a:spAutoFit/>
          </a:bodyPr>
          <a:lstStyle/>
          <a:p>
            <a:pPr algn="ctr" fontAlgn="base">
              <a:lnSpc>
                <a:spcPts val="2500"/>
              </a:lnSpc>
              <a:spcBef>
                <a:spcPct val="0"/>
              </a:spcBef>
              <a:spcAft>
                <a:spcPct val="0"/>
              </a:spcAft>
              <a:defRPr/>
            </a:pPr>
            <a:r>
              <a:rPr lang="es-ES" sz="8000" b="1" dirty="0">
                <a:ln w="19050">
                  <a:solidFill>
                    <a:prstClr val="black">
                      <a:lumMod val="75000"/>
                      <a:lumOff val="25000"/>
                    </a:prstClr>
                  </a:solidFill>
                  <a:prstDash val="solid"/>
                </a:ln>
                <a:solidFill>
                  <a:srgbClr val="9BBB59"/>
                </a:solidFill>
                <a:effectLst>
                  <a:outerShdw blurRad="50000" dist="50800" dir="7500000" algn="tl">
                    <a:srgbClr val="000000">
                      <a:shade val="5000"/>
                      <a:alpha val="35000"/>
                    </a:srgbClr>
                  </a:outerShdw>
                </a:effectLst>
                <a:latin typeface="Arial" charset="0"/>
                <a:ea typeface="ＭＳ Ｐゴシック" pitchFamily="34" charset="-128"/>
              </a:rPr>
              <a: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8246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p:cNvSpPr>
            <a:spLocks noGrp="1" noChangeArrowheads="1"/>
          </p:cNvSpPr>
          <p:nvPr>
            <p:ph type="title"/>
          </p:nvPr>
        </p:nvSpPr>
        <p:spPr>
          <a:xfrm>
            <a:off x="2362455" y="364997"/>
            <a:ext cx="7296911" cy="553998"/>
          </a:xfrm>
        </p:spPr>
        <p:txBody>
          <a:bodyPr/>
          <a:lstStyle/>
          <a:p>
            <a:pPr eaLnBrk="1" hangingPunct="1">
              <a:defRPr/>
            </a:pPr>
            <a:r>
              <a:rPr lang="es-CO" sz="3600" b="1" cap="small" dirty="0"/>
              <a:t>Etapas de un Sistema de Visión artificial</a:t>
            </a:r>
            <a:endParaRPr lang="es-ES" sz="3600" b="1" cap="small" dirty="0"/>
          </a:p>
        </p:txBody>
      </p:sp>
      <p:pic>
        <p:nvPicPr>
          <p:cNvPr id="12290"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56181" y="2262216"/>
            <a:ext cx="873229" cy="91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4144" y="2150586"/>
            <a:ext cx="1062037" cy="989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6"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10327" y="2704084"/>
            <a:ext cx="970164" cy="9168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7"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48109" y="4615547"/>
            <a:ext cx="999038" cy="944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8" name="Picture 10"/>
          <p:cNvPicPr>
            <a:picLocks noChangeAspect="1" noChangeArrowheads="1"/>
          </p:cNvPicPr>
          <p:nvPr/>
        </p:nvPicPr>
        <p:blipFill>
          <a:blip r:embed="rId7" cstate="print">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578347" y="2496807"/>
            <a:ext cx="973391" cy="9198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313334" y="3003775"/>
            <a:ext cx="973493" cy="9209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12" name="11 Diagrama"/>
          <p:cNvGraphicFramePr/>
          <p:nvPr>
            <p:extLst/>
          </p:nvPr>
        </p:nvGraphicFramePr>
        <p:xfrm>
          <a:off x="1646830" y="2871047"/>
          <a:ext cx="8898340" cy="2688608"/>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027" name="Picture 3"/>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894711" y="4390112"/>
            <a:ext cx="1018036" cy="9630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9775754" y="3105445"/>
            <a:ext cx="870090" cy="680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1 Rectángulo redondeado"/>
          <p:cNvSpPr/>
          <p:nvPr/>
        </p:nvSpPr>
        <p:spPr>
          <a:xfrm>
            <a:off x="5314951" y="1177916"/>
            <a:ext cx="1971875" cy="5225143"/>
          </a:xfrm>
          <a:prstGeom prst="roundRect">
            <a:avLst/>
          </a:prstGeom>
          <a:gradFill>
            <a:gsLst>
              <a:gs pos="0">
                <a:schemeClr val="accent1">
                  <a:tint val="50000"/>
                  <a:satMod val="300000"/>
                  <a:alpha val="60000"/>
                </a:schemeClr>
              </a:gs>
              <a:gs pos="35000">
                <a:schemeClr val="accent1">
                  <a:tint val="37000"/>
                  <a:satMod val="300000"/>
                  <a:alpha val="40000"/>
                </a:schemeClr>
              </a:gs>
              <a:gs pos="100000">
                <a:schemeClr val="accent1">
                  <a:tint val="15000"/>
                  <a:satMod val="350000"/>
                  <a:alpha val="20000"/>
                </a:schemeClr>
              </a:gs>
            </a:gsLs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s-CO"/>
          </a:p>
        </p:txBody>
      </p:sp>
      <p:sp>
        <p:nvSpPr>
          <p:cNvPr id="3" name="Marcador de número de diapositiva 2">
            <a:extLst>
              <a:ext uri="{FF2B5EF4-FFF2-40B4-BE49-F238E27FC236}">
                <a16:creationId xmlns:a16="http://schemas.microsoft.com/office/drawing/2014/main" id="{199E8AF5-B234-4125-BFDC-F11970BB35EC}"/>
              </a:ext>
            </a:extLst>
          </p:cNvPr>
          <p:cNvSpPr>
            <a:spLocks noGrp="1"/>
          </p:cNvSpPr>
          <p:nvPr>
            <p:ph type="sldNum" sz="quarter" idx="7"/>
          </p:nvPr>
        </p:nvSpPr>
        <p:spPr/>
        <p:txBody>
          <a:bodyPr/>
          <a:lstStyle/>
          <a:p>
            <a:pPr marL="38100">
              <a:lnSpc>
                <a:spcPts val="1430"/>
              </a:lnSpc>
            </a:pPr>
            <a:fld id="{81D60167-4931-47E6-BA6A-407CBD079E47}" type="slidenum">
              <a:rPr lang="es-CO" spc="-5" smtClean="0"/>
              <a:t>9</a:t>
            </a:fld>
            <a:endParaRPr lang="es-CO" spc="-5" dirty="0"/>
          </a:p>
        </p:txBody>
      </p:sp>
    </p:spTree>
    <p:extLst>
      <p:ext uri="{BB962C8B-B14F-4D97-AF65-F5344CB8AC3E}">
        <p14:creationId xmlns:p14="http://schemas.microsoft.com/office/powerpoint/2010/main" val="2630358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fade">
                                      <p:cBhvr>
                                        <p:cTn id="7" dur="500"/>
                                        <p:tgtEl>
                                          <p:spTgt spid="12290"/>
                                        </p:tgtEl>
                                      </p:cBhvr>
                                    </p:animEffect>
                                  </p:childTnLst>
                                </p:cTn>
                              </p:par>
                              <p:par>
                                <p:cTn id="8" presetID="10" presetClass="entr" presetSubtype="0" fill="hold" nodeType="withEffect">
                                  <p:stCondLst>
                                    <p:cond delay="0"/>
                                  </p:stCondLst>
                                  <p:childTnLst>
                                    <p:set>
                                      <p:cBhvr>
                                        <p:cTn id="9" dur="1" fill="hold">
                                          <p:stCondLst>
                                            <p:cond delay="0"/>
                                          </p:stCondLst>
                                        </p:cTn>
                                        <p:tgtEl>
                                          <p:spTgt spid="12291"/>
                                        </p:tgtEl>
                                        <p:attrNameLst>
                                          <p:attrName>style.visibility</p:attrName>
                                        </p:attrNameLst>
                                      </p:cBhvr>
                                      <p:to>
                                        <p:strVal val="visible"/>
                                      </p:to>
                                    </p:set>
                                    <p:animEffect transition="in" filter="fade">
                                      <p:cBhvr>
                                        <p:cTn id="10" dur="500"/>
                                        <p:tgtEl>
                                          <p:spTgt spid="12291"/>
                                        </p:tgtEl>
                                      </p:cBhvr>
                                    </p:animEffect>
                                  </p:childTnLst>
                                </p:cTn>
                              </p:par>
                              <p:par>
                                <p:cTn id="11" presetID="10" presetClass="entr" presetSubtype="0" fill="hold" nodeType="withEffect">
                                  <p:stCondLst>
                                    <p:cond delay="0"/>
                                  </p:stCondLst>
                                  <p:childTnLst>
                                    <p:set>
                                      <p:cBhvr>
                                        <p:cTn id="12" dur="1" fill="hold">
                                          <p:stCondLst>
                                            <p:cond delay="0"/>
                                          </p:stCondLst>
                                        </p:cTn>
                                        <p:tgtEl>
                                          <p:spTgt spid="12296"/>
                                        </p:tgtEl>
                                        <p:attrNameLst>
                                          <p:attrName>style.visibility</p:attrName>
                                        </p:attrNameLst>
                                      </p:cBhvr>
                                      <p:to>
                                        <p:strVal val="visible"/>
                                      </p:to>
                                    </p:set>
                                    <p:animEffect transition="in" filter="fade">
                                      <p:cBhvr>
                                        <p:cTn id="13" dur="500"/>
                                        <p:tgtEl>
                                          <p:spTgt spid="12296"/>
                                        </p:tgtEl>
                                      </p:cBhvr>
                                    </p:animEffect>
                                  </p:childTnLst>
                                </p:cTn>
                              </p:par>
                              <p:par>
                                <p:cTn id="14" presetID="2" presetClass="entr" presetSubtype="2" fill="hold" grpId="0" nodeType="withEffect">
                                  <p:stCondLst>
                                    <p:cond delay="0"/>
                                  </p:stCondLst>
                                  <p:childTnLst>
                                    <p:set>
                                      <p:cBhvr>
                                        <p:cTn id="15" dur="1" fill="hold">
                                          <p:stCondLst>
                                            <p:cond delay="0"/>
                                          </p:stCondLst>
                                        </p:cTn>
                                        <p:tgtEl>
                                          <p:spTgt spid="12">
                                            <p:graphicEl>
                                              <a:dgm id="{E5FBE464-7E1D-4159-9F2D-86A7CC06F725}"/>
                                            </p:graphicEl>
                                          </p:spTgt>
                                        </p:tgtEl>
                                        <p:attrNameLst>
                                          <p:attrName>style.visibility</p:attrName>
                                        </p:attrNameLst>
                                      </p:cBhvr>
                                      <p:to>
                                        <p:strVal val="visible"/>
                                      </p:to>
                                    </p:set>
                                    <p:anim calcmode="lin" valueType="num">
                                      <p:cBhvr additive="base">
                                        <p:cTn id="16" dur="500" fill="hold"/>
                                        <p:tgtEl>
                                          <p:spTgt spid="12">
                                            <p:graphicEl>
                                              <a:dgm id="{E5FBE464-7E1D-4159-9F2D-86A7CC06F725}"/>
                                            </p:graphicEl>
                                          </p:spTgt>
                                        </p:tgtEl>
                                        <p:attrNameLst>
                                          <p:attrName>ppt_x</p:attrName>
                                        </p:attrNameLst>
                                      </p:cBhvr>
                                      <p:tavLst>
                                        <p:tav tm="0">
                                          <p:val>
                                            <p:strVal val="1+#ppt_w/2"/>
                                          </p:val>
                                        </p:tav>
                                        <p:tav tm="100000">
                                          <p:val>
                                            <p:strVal val="#ppt_x"/>
                                          </p:val>
                                        </p:tav>
                                      </p:tavLst>
                                    </p:anim>
                                    <p:anim calcmode="lin" valueType="num">
                                      <p:cBhvr additive="base">
                                        <p:cTn id="17" dur="500" fill="hold"/>
                                        <p:tgtEl>
                                          <p:spTgt spid="12">
                                            <p:graphicEl>
                                              <a:dgm id="{E5FBE464-7E1D-4159-9F2D-86A7CC06F725}"/>
                                            </p:graphicEl>
                                          </p:spTgt>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12">
                                            <p:graphicEl>
                                              <a:dgm id="{ECE6BB27-5BDC-4A9B-BB19-24C62C9A9242}"/>
                                            </p:graphicEl>
                                          </p:spTgt>
                                        </p:tgtEl>
                                        <p:attrNameLst>
                                          <p:attrName>style.visibility</p:attrName>
                                        </p:attrNameLst>
                                      </p:cBhvr>
                                      <p:to>
                                        <p:strVal val="visible"/>
                                      </p:to>
                                    </p:set>
                                    <p:anim calcmode="lin" valueType="num">
                                      <p:cBhvr additive="base">
                                        <p:cTn id="20" dur="500" fill="hold"/>
                                        <p:tgtEl>
                                          <p:spTgt spid="12">
                                            <p:graphicEl>
                                              <a:dgm id="{ECE6BB27-5BDC-4A9B-BB19-24C62C9A9242}"/>
                                            </p:graphic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12">
                                            <p:graphicEl>
                                              <a:dgm id="{ECE6BB27-5BDC-4A9B-BB19-24C62C9A9242}"/>
                                            </p:graphicEl>
                                          </p:spTgt>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0" nodeType="clickEffect">
                                  <p:stCondLst>
                                    <p:cond delay="0"/>
                                  </p:stCondLst>
                                  <p:childTnLst>
                                    <p:set>
                                      <p:cBhvr>
                                        <p:cTn id="25" dur="1" fill="hold">
                                          <p:stCondLst>
                                            <p:cond delay="0"/>
                                          </p:stCondLst>
                                        </p:cTn>
                                        <p:tgtEl>
                                          <p:spTgt spid="12">
                                            <p:graphicEl>
                                              <a:dgm id="{6AAE5B96-B3B7-46C4-96CB-7E201B0BE1AD}"/>
                                            </p:graphicEl>
                                          </p:spTgt>
                                        </p:tgtEl>
                                        <p:attrNameLst>
                                          <p:attrName>style.visibility</p:attrName>
                                        </p:attrNameLst>
                                      </p:cBhvr>
                                      <p:to>
                                        <p:strVal val="visible"/>
                                      </p:to>
                                    </p:set>
                                    <p:anim calcmode="lin" valueType="num">
                                      <p:cBhvr additive="base">
                                        <p:cTn id="26" dur="500" fill="hold"/>
                                        <p:tgtEl>
                                          <p:spTgt spid="12">
                                            <p:graphicEl>
                                              <a:dgm id="{6AAE5B96-B3B7-46C4-96CB-7E201B0BE1AD}"/>
                                            </p:graphic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graphicEl>
                                              <a:dgm id="{6AAE5B96-B3B7-46C4-96CB-7E201B0BE1AD}"/>
                                            </p:graphicEl>
                                          </p:spTgt>
                                        </p:tgtEl>
                                        <p:attrNameLst>
                                          <p:attrName>ppt_y</p:attrName>
                                        </p:attrNameLst>
                                      </p:cBhvr>
                                      <p:tavLst>
                                        <p:tav tm="0">
                                          <p:val>
                                            <p:strVal val="#ppt_y"/>
                                          </p:val>
                                        </p:tav>
                                        <p:tav tm="100000">
                                          <p:val>
                                            <p:strVal val="#ppt_y"/>
                                          </p:val>
                                        </p:tav>
                                      </p:tavLst>
                                    </p:anim>
                                  </p:childTnLst>
                                </p:cTn>
                              </p:par>
                              <p:par>
                                <p:cTn id="28" presetID="10" presetClass="entr" presetSubtype="0" fill="hold" nodeType="withEffect">
                                  <p:stCondLst>
                                    <p:cond delay="0"/>
                                  </p:stCondLst>
                                  <p:childTnLst>
                                    <p:set>
                                      <p:cBhvr>
                                        <p:cTn id="29" dur="1" fill="hold">
                                          <p:stCondLst>
                                            <p:cond delay="0"/>
                                          </p:stCondLst>
                                        </p:cTn>
                                        <p:tgtEl>
                                          <p:spTgt spid="12297"/>
                                        </p:tgtEl>
                                        <p:attrNameLst>
                                          <p:attrName>style.visibility</p:attrName>
                                        </p:attrNameLst>
                                      </p:cBhvr>
                                      <p:to>
                                        <p:strVal val="visible"/>
                                      </p:to>
                                    </p:set>
                                    <p:animEffect transition="in" filter="fade">
                                      <p:cBhvr>
                                        <p:cTn id="30" dur="500"/>
                                        <p:tgtEl>
                                          <p:spTgt spid="12297"/>
                                        </p:tgtEl>
                                      </p:cBhvr>
                                    </p:animEffect>
                                  </p:childTnLst>
                                </p:cTn>
                              </p:par>
                              <p:par>
                                <p:cTn id="31" presetID="2" presetClass="entr" presetSubtype="2" fill="hold" grpId="0" nodeType="withEffect">
                                  <p:stCondLst>
                                    <p:cond delay="0"/>
                                  </p:stCondLst>
                                  <p:childTnLst>
                                    <p:set>
                                      <p:cBhvr>
                                        <p:cTn id="32" dur="1" fill="hold">
                                          <p:stCondLst>
                                            <p:cond delay="0"/>
                                          </p:stCondLst>
                                        </p:cTn>
                                        <p:tgtEl>
                                          <p:spTgt spid="12">
                                            <p:graphicEl>
                                              <a:dgm id="{38677B14-6BDC-4EE6-B4D2-F62FC5DA4338}"/>
                                            </p:graphicEl>
                                          </p:spTgt>
                                        </p:tgtEl>
                                        <p:attrNameLst>
                                          <p:attrName>style.visibility</p:attrName>
                                        </p:attrNameLst>
                                      </p:cBhvr>
                                      <p:to>
                                        <p:strVal val="visible"/>
                                      </p:to>
                                    </p:set>
                                    <p:anim calcmode="lin" valueType="num">
                                      <p:cBhvr additive="base">
                                        <p:cTn id="33" dur="500" fill="hold"/>
                                        <p:tgtEl>
                                          <p:spTgt spid="12">
                                            <p:graphicEl>
                                              <a:dgm id="{38677B14-6BDC-4EE6-B4D2-F62FC5DA4338}"/>
                                            </p:graphic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2">
                                            <p:graphicEl>
                                              <a:dgm id="{38677B14-6BDC-4EE6-B4D2-F62FC5DA4338}"/>
                                            </p:graphicEl>
                                          </p:spTgt>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12">
                                            <p:graphicEl>
                                              <a:dgm id="{E154CB4A-EB5B-414F-928A-251C5A97DFBB}"/>
                                            </p:graphicEl>
                                          </p:spTgt>
                                        </p:tgtEl>
                                        <p:attrNameLst>
                                          <p:attrName>style.visibility</p:attrName>
                                        </p:attrNameLst>
                                      </p:cBhvr>
                                      <p:to>
                                        <p:strVal val="visible"/>
                                      </p:to>
                                    </p:set>
                                    <p:anim calcmode="lin" valueType="num">
                                      <p:cBhvr additive="base">
                                        <p:cTn id="37" dur="500" fill="hold"/>
                                        <p:tgtEl>
                                          <p:spTgt spid="12">
                                            <p:graphicEl>
                                              <a:dgm id="{E154CB4A-EB5B-414F-928A-251C5A97DFBB}"/>
                                            </p:graphic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2">
                                            <p:graphicEl>
                                              <a:dgm id="{E154CB4A-EB5B-414F-928A-251C5A97DFBB}"/>
                                            </p:graphicEl>
                                          </p:spTgt>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2298"/>
                                        </p:tgtEl>
                                        <p:attrNameLst>
                                          <p:attrName>style.visibility</p:attrName>
                                        </p:attrNameLst>
                                      </p:cBhvr>
                                      <p:to>
                                        <p:strVal val="visible"/>
                                      </p:to>
                                    </p:set>
                                    <p:animEffect transition="in" filter="fade">
                                      <p:cBhvr>
                                        <p:cTn id="43" dur="500"/>
                                        <p:tgtEl>
                                          <p:spTgt spid="12298"/>
                                        </p:tgtEl>
                                      </p:cBhvr>
                                    </p:animEffect>
                                  </p:childTnLst>
                                </p:cTn>
                              </p:par>
                              <p:par>
                                <p:cTn id="44" presetID="10" presetClass="entr" presetSubtype="0" fill="hold" nodeType="withEffect">
                                  <p:stCondLst>
                                    <p:cond delay="0"/>
                                  </p:stCondLst>
                                  <p:childTnLst>
                                    <p:set>
                                      <p:cBhvr>
                                        <p:cTn id="45" dur="1" fill="hold">
                                          <p:stCondLst>
                                            <p:cond delay="0"/>
                                          </p:stCondLst>
                                        </p:cTn>
                                        <p:tgtEl>
                                          <p:spTgt spid="1026"/>
                                        </p:tgtEl>
                                        <p:attrNameLst>
                                          <p:attrName>style.visibility</p:attrName>
                                        </p:attrNameLst>
                                      </p:cBhvr>
                                      <p:to>
                                        <p:strVal val="visible"/>
                                      </p:to>
                                    </p:set>
                                    <p:animEffect transition="in" filter="fade">
                                      <p:cBhvr>
                                        <p:cTn id="46" dur="500"/>
                                        <p:tgtEl>
                                          <p:spTgt spid="1026"/>
                                        </p:tgtEl>
                                      </p:cBhvr>
                                    </p:animEffect>
                                  </p:childTnLst>
                                </p:cTn>
                              </p:par>
                              <p:par>
                                <p:cTn id="47" presetID="2" presetClass="entr" presetSubtype="2" fill="hold" grpId="0" nodeType="withEffect">
                                  <p:stCondLst>
                                    <p:cond delay="0"/>
                                  </p:stCondLst>
                                  <p:childTnLst>
                                    <p:set>
                                      <p:cBhvr>
                                        <p:cTn id="48" dur="1" fill="hold">
                                          <p:stCondLst>
                                            <p:cond delay="0"/>
                                          </p:stCondLst>
                                        </p:cTn>
                                        <p:tgtEl>
                                          <p:spTgt spid="12">
                                            <p:graphicEl>
                                              <a:dgm id="{DB2D67E6-762F-4E61-9ACB-3AB87381369A}"/>
                                            </p:graphicEl>
                                          </p:spTgt>
                                        </p:tgtEl>
                                        <p:attrNameLst>
                                          <p:attrName>style.visibility</p:attrName>
                                        </p:attrNameLst>
                                      </p:cBhvr>
                                      <p:to>
                                        <p:strVal val="visible"/>
                                      </p:to>
                                    </p:set>
                                    <p:anim calcmode="lin" valueType="num">
                                      <p:cBhvr additive="base">
                                        <p:cTn id="49" dur="500" fill="hold"/>
                                        <p:tgtEl>
                                          <p:spTgt spid="12">
                                            <p:graphicEl>
                                              <a:dgm id="{DB2D67E6-762F-4E61-9ACB-3AB87381369A}"/>
                                            </p:graphicEl>
                                          </p:spTgt>
                                        </p:tgtEl>
                                        <p:attrNameLst>
                                          <p:attrName>ppt_x</p:attrName>
                                        </p:attrNameLst>
                                      </p:cBhvr>
                                      <p:tavLst>
                                        <p:tav tm="0">
                                          <p:val>
                                            <p:strVal val="1+#ppt_w/2"/>
                                          </p:val>
                                        </p:tav>
                                        <p:tav tm="100000">
                                          <p:val>
                                            <p:strVal val="#ppt_x"/>
                                          </p:val>
                                        </p:tav>
                                      </p:tavLst>
                                    </p:anim>
                                    <p:anim calcmode="lin" valueType="num">
                                      <p:cBhvr additive="base">
                                        <p:cTn id="50" dur="500" fill="hold"/>
                                        <p:tgtEl>
                                          <p:spTgt spid="12">
                                            <p:graphicEl>
                                              <a:dgm id="{DB2D67E6-762F-4E61-9ACB-3AB87381369A}"/>
                                            </p:graphicEl>
                                          </p:spTgt>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0"/>
                                  </p:stCondLst>
                                  <p:childTnLst>
                                    <p:set>
                                      <p:cBhvr>
                                        <p:cTn id="52" dur="1" fill="hold">
                                          <p:stCondLst>
                                            <p:cond delay="0"/>
                                          </p:stCondLst>
                                        </p:cTn>
                                        <p:tgtEl>
                                          <p:spTgt spid="12">
                                            <p:graphicEl>
                                              <a:dgm id="{E15EB7F9-4C06-4EFC-8EFD-F791F44462D4}"/>
                                            </p:graphicEl>
                                          </p:spTgt>
                                        </p:tgtEl>
                                        <p:attrNameLst>
                                          <p:attrName>style.visibility</p:attrName>
                                        </p:attrNameLst>
                                      </p:cBhvr>
                                      <p:to>
                                        <p:strVal val="visible"/>
                                      </p:to>
                                    </p:set>
                                    <p:anim calcmode="lin" valueType="num">
                                      <p:cBhvr additive="base">
                                        <p:cTn id="53" dur="500" fill="hold"/>
                                        <p:tgtEl>
                                          <p:spTgt spid="12">
                                            <p:graphicEl>
                                              <a:dgm id="{E15EB7F9-4C06-4EFC-8EFD-F791F44462D4}"/>
                                            </p:graphicEl>
                                          </p:spTgt>
                                        </p:tgtEl>
                                        <p:attrNameLst>
                                          <p:attrName>ppt_x</p:attrName>
                                        </p:attrNameLst>
                                      </p:cBhvr>
                                      <p:tavLst>
                                        <p:tav tm="0">
                                          <p:val>
                                            <p:strVal val="1+#ppt_w/2"/>
                                          </p:val>
                                        </p:tav>
                                        <p:tav tm="100000">
                                          <p:val>
                                            <p:strVal val="#ppt_x"/>
                                          </p:val>
                                        </p:tav>
                                      </p:tavLst>
                                    </p:anim>
                                    <p:anim calcmode="lin" valueType="num">
                                      <p:cBhvr additive="base">
                                        <p:cTn id="54" dur="500" fill="hold"/>
                                        <p:tgtEl>
                                          <p:spTgt spid="12">
                                            <p:graphicEl>
                                              <a:dgm id="{E15EB7F9-4C06-4EFC-8EFD-F791F44462D4}"/>
                                            </p:graphicEl>
                                          </p:spTgt>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0"/>
                                  </p:stCondLst>
                                  <p:childTnLst>
                                    <p:set>
                                      <p:cBhvr>
                                        <p:cTn id="56" dur="1" fill="hold">
                                          <p:stCondLst>
                                            <p:cond delay="0"/>
                                          </p:stCondLst>
                                        </p:cTn>
                                        <p:tgtEl>
                                          <p:spTgt spid="12">
                                            <p:graphicEl>
                                              <a:dgm id="{70941861-DB7A-4A60-B7AD-5282089BEB58}"/>
                                            </p:graphicEl>
                                          </p:spTgt>
                                        </p:tgtEl>
                                        <p:attrNameLst>
                                          <p:attrName>style.visibility</p:attrName>
                                        </p:attrNameLst>
                                      </p:cBhvr>
                                      <p:to>
                                        <p:strVal val="visible"/>
                                      </p:to>
                                    </p:set>
                                    <p:anim calcmode="lin" valueType="num">
                                      <p:cBhvr additive="base">
                                        <p:cTn id="57" dur="500" fill="hold"/>
                                        <p:tgtEl>
                                          <p:spTgt spid="12">
                                            <p:graphicEl>
                                              <a:dgm id="{70941861-DB7A-4A60-B7AD-5282089BEB58}"/>
                                            </p:graphicEl>
                                          </p:spTgt>
                                        </p:tgtEl>
                                        <p:attrNameLst>
                                          <p:attrName>ppt_x</p:attrName>
                                        </p:attrNameLst>
                                      </p:cBhvr>
                                      <p:tavLst>
                                        <p:tav tm="0">
                                          <p:val>
                                            <p:strVal val="1+#ppt_w/2"/>
                                          </p:val>
                                        </p:tav>
                                        <p:tav tm="100000">
                                          <p:val>
                                            <p:strVal val="#ppt_x"/>
                                          </p:val>
                                        </p:tav>
                                      </p:tavLst>
                                    </p:anim>
                                    <p:anim calcmode="lin" valueType="num">
                                      <p:cBhvr additive="base">
                                        <p:cTn id="58" dur="500" fill="hold"/>
                                        <p:tgtEl>
                                          <p:spTgt spid="12">
                                            <p:graphicEl>
                                              <a:dgm id="{70941861-DB7A-4A60-B7AD-5282089BEB58}"/>
                                            </p:graphicEl>
                                          </p:spTgt>
                                        </p:tgtEl>
                                        <p:attrNameLst>
                                          <p:attrName>ppt_y</p:attrName>
                                        </p:attrNameLst>
                                      </p:cBhvr>
                                      <p:tavLst>
                                        <p:tav tm="0">
                                          <p:val>
                                            <p:strVal val="#ppt_y"/>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1027"/>
                                        </p:tgtEl>
                                        <p:attrNameLst>
                                          <p:attrName>style.visibility</p:attrName>
                                        </p:attrNameLst>
                                      </p:cBhvr>
                                      <p:to>
                                        <p:strVal val="visible"/>
                                      </p:to>
                                    </p:set>
                                    <p:animEffect transition="in" filter="fade">
                                      <p:cBhvr>
                                        <p:cTn id="63" dur="500"/>
                                        <p:tgtEl>
                                          <p:spTgt spid="1027"/>
                                        </p:tgtEl>
                                      </p:cBhvr>
                                    </p:animEffect>
                                  </p:childTnLst>
                                </p:cTn>
                              </p:par>
                              <p:par>
                                <p:cTn id="64" presetID="2" presetClass="entr" presetSubtype="2" fill="hold" grpId="0" nodeType="withEffect">
                                  <p:stCondLst>
                                    <p:cond delay="0"/>
                                  </p:stCondLst>
                                  <p:childTnLst>
                                    <p:set>
                                      <p:cBhvr>
                                        <p:cTn id="65" dur="1" fill="hold">
                                          <p:stCondLst>
                                            <p:cond delay="0"/>
                                          </p:stCondLst>
                                        </p:cTn>
                                        <p:tgtEl>
                                          <p:spTgt spid="12">
                                            <p:graphicEl>
                                              <a:dgm id="{2A68B2E5-46A2-4908-A351-3F1E1C22C3E7}"/>
                                            </p:graphicEl>
                                          </p:spTgt>
                                        </p:tgtEl>
                                        <p:attrNameLst>
                                          <p:attrName>style.visibility</p:attrName>
                                        </p:attrNameLst>
                                      </p:cBhvr>
                                      <p:to>
                                        <p:strVal val="visible"/>
                                      </p:to>
                                    </p:set>
                                    <p:anim calcmode="lin" valueType="num">
                                      <p:cBhvr additive="base">
                                        <p:cTn id="66" dur="500" fill="hold"/>
                                        <p:tgtEl>
                                          <p:spTgt spid="12">
                                            <p:graphicEl>
                                              <a:dgm id="{2A68B2E5-46A2-4908-A351-3F1E1C22C3E7}"/>
                                            </p:graphic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12">
                                            <p:graphicEl>
                                              <a:dgm id="{2A68B2E5-46A2-4908-A351-3F1E1C22C3E7}"/>
                                            </p:graphicEl>
                                          </p:spTgt>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2">
                                            <p:graphicEl>
                                              <a:dgm id="{0281DC37-4998-43EE-A79C-152755121544}"/>
                                            </p:graphicEl>
                                          </p:spTgt>
                                        </p:tgtEl>
                                        <p:attrNameLst>
                                          <p:attrName>style.visibility</p:attrName>
                                        </p:attrNameLst>
                                      </p:cBhvr>
                                      <p:to>
                                        <p:strVal val="visible"/>
                                      </p:to>
                                    </p:set>
                                    <p:anim calcmode="lin" valueType="num">
                                      <p:cBhvr additive="base">
                                        <p:cTn id="70" dur="500" fill="hold"/>
                                        <p:tgtEl>
                                          <p:spTgt spid="12">
                                            <p:graphicEl>
                                              <a:dgm id="{0281DC37-4998-43EE-A79C-152755121544}"/>
                                            </p:graphic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12">
                                            <p:graphicEl>
                                              <a:dgm id="{0281DC37-4998-43EE-A79C-152755121544}"/>
                                            </p:graphicEl>
                                          </p:spTgt>
                                        </p:tgtEl>
                                        <p:attrNameLst>
                                          <p:attrName>ppt_y</p:attrName>
                                        </p:attrNameLst>
                                      </p:cBhvr>
                                      <p:tavLst>
                                        <p:tav tm="0">
                                          <p:val>
                                            <p:strVal val="#ppt_y"/>
                                          </p:val>
                                        </p:tav>
                                        <p:tav tm="100000">
                                          <p:val>
                                            <p:strVal val="#ppt_y"/>
                                          </p:val>
                                        </p:tav>
                                      </p:tavLst>
                                    </p:anim>
                                  </p:childTnLst>
                                </p:cTn>
                              </p:par>
                              <p:par>
                                <p:cTn id="72" presetID="2" presetClass="entr" presetSubtype="2" fill="hold" grpId="0" nodeType="withEffect">
                                  <p:stCondLst>
                                    <p:cond delay="0"/>
                                  </p:stCondLst>
                                  <p:childTnLst>
                                    <p:set>
                                      <p:cBhvr>
                                        <p:cTn id="73" dur="1" fill="hold">
                                          <p:stCondLst>
                                            <p:cond delay="0"/>
                                          </p:stCondLst>
                                        </p:cTn>
                                        <p:tgtEl>
                                          <p:spTgt spid="12">
                                            <p:graphicEl>
                                              <a:dgm id="{5D8D472B-3291-493A-BE61-F57A562DB158}"/>
                                            </p:graphicEl>
                                          </p:spTgt>
                                        </p:tgtEl>
                                        <p:attrNameLst>
                                          <p:attrName>style.visibility</p:attrName>
                                        </p:attrNameLst>
                                      </p:cBhvr>
                                      <p:to>
                                        <p:strVal val="visible"/>
                                      </p:to>
                                    </p:set>
                                    <p:anim calcmode="lin" valueType="num">
                                      <p:cBhvr additive="base">
                                        <p:cTn id="74" dur="500" fill="hold"/>
                                        <p:tgtEl>
                                          <p:spTgt spid="12">
                                            <p:graphicEl>
                                              <a:dgm id="{5D8D472B-3291-493A-BE61-F57A562DB158}"/>
                                            </p:graphicEl>
                                          </p:spTgt>
                                        </p:tgtEl>
                                        <p:attrNameLst>
                                          <p:attrName>ppt_x</p:attrName>
                                        </p:attrNameLst>
                                      </p:cBhvr>
                                      <p:tavLst>
                                        <p:tav tm="0">
                                          <p:val>
                                            <p:strVal val="1+#ppt_w/2"/>
                                          </p:val>
                                        </p:tav>
                                        <p:tav tm="100000">
                                          <p:val>
                                            <p:strVal val="#ppt_x"/>
                                          </p:val>
                                        </p:tav>
                                      </p:tavLst>
                                    </p:anim>
                                    <p:anim calcmode="lin" valueType="num">
                                      <p:cBhvr additive="base">
                                        <p:cTn id="75" dur="500" fill="hold"/>
                                        <p:tgtEl>
                                          <p:spTgt spid="12">
                                            <p:graphicEl>
                                              <a:dgm id="{5D8D472B-3291-493A-BE61-F57A562DB158}"/>
                                            </p:graphicEl>
                                          </p:spTgt>
                                        </p:tgtEl>
                                        <p:attrNameLst>
                                          <p:attrName>ppt_y</p:attrName>
                                        </p:attrNameLst>
                                      </p:cBhvr>
                                      <p:tavLst>
                                        <p:tav tm="0">
                                          <p:val>
                                            <p:strVal val="#ppt_y"/>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028"/>
                                        </p:tgtEl>
                                        <p:attrNameLst>
                                          <p:attrName>style.visibility</p:attrName>
                                        </p:attrNameLst>
                                      </p:cBhvr>
                                      <p:to>
                                        <p:strVal val="visible"/>
                                      </p:to>
                                    </p:set>
                                    <p:animEffect transition="in" filter="fade">
                                      <p:cBhvr>
                                        <p:cTn id="80" dur="500"/>
                                        <p:tgtEl>
                                          <p:spTgt spid="1028"/>
                                        </p:tgtEl>
                                      </p:cBhvr>
                                    </p:animEffect>
                                  </p:childTnLst>
                                </p:cTn>
                              </p:par>
                              <p:par>
                                <p:cTn id="81" presetID="2" presetClass="entr" presetSubtype="2" fill="hold" grpId="0" nodeType="withEffect">
                                  <p:stCondLst>
                                    <p:cond delay="0"/>
                                  </p:stCondLst>
                                  <p:childTnLst>
                                    <p:set>
                                      <p:cBhvr>
                                        <p:cTn id="82" dur="1" fill="hold">
                                          <p:stCondLst>
                                            <p:cond delay="0"/>
                                          </p:stCondLst>
                                        </p:cTn>
                                        <p:tgtEl>
                                          <p:spTgt spid="12">
                                            <p:graphicEl>
                                              <a:dgm id="{1B1ADB38-FE00-408A-95E8-CF00A8EDA597}"/>
                                            </p:graphicEl>
                                          </p:spTgt>
                                        </p:tgtEl>
                                        <p:attrNameLst>
                                          <p:attrName>style.visibility</p:attrName>
                                        </p:attrNameLst>
                                      </p:cBhvr>
                                      <p:to>
                                        <p:strVal val="visible"/>
                                      </p:to>
                                    </p:set>
                                    <p:anim calcmode="lin" valueType="num">
                                      <p:cBhvr additive="base">
                                        <p:cTn id="83" dur="500" fill="hold"/>
                                        <p:tgtEl>
                                          <p:spTgt spid="12">
                                            <p:graphicEl>
                                              <a:dgm id="{1B1ADB38-FE00-408A-95E8-CF00A8EDA597}"/>
                                            </p:graphic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12">
                                            <p:graphicEl>
                                              <a:dgm id="{1B1ADB38-FE00-408A-95E8-CF00A8EDA597}"/>
                                            </p:graphicEl>
                                          </p:spTgt>
                                        </p:tgtEl>
                                        <p:attrNameLst>
                                          <p:attrName>ppt_y</p:attrName>
                                        </p:attrNameLst>
                                      </p:cBhvr>
                                      <p:tavLst>
                                        <p:tav tm="0">
                                          <p:val>
                                            <p:strVal val="#ppt_y"/>
                                          </p:val>
                                        </p:tav>
                                        <p:tav tm="100000">
                                          <p:val>
                                            <p:strVal val="#ppt_y"/>
                                          </p:val>
                                        </p:tav>
                                      </p:tavLst>
                                    </p:anim>
                                  </p:childTnLst>
                                </p:cTn>
                              </p:par>
                              <p:par>
                                <p:cTn id="85" presetID="2" presetClass="entr" presetSubtype="2" fill="hold" grpId="0" nodeType="withEffect">
                                  <p:stCondLst>
                                    <p:cond delay="0"/>
                                  </p:stCondLst>
                                  <p:childTnLst>
                                    <p:set>
                                      <p:cBhvr>
                                        <p:cTn id="86" dur="1" fill="hold">
                                          <p:stCondLst>
                                            <p:cond delay="0"/>
                                          </p:stCondLst>
                                        </p:cTn>
                                        <p:tgtEl>
                                          <p:spTgt spid="12">
                                            <p:graphicEl>
                                              <a:dgm id="{A8E7430C-ECE7-450F-8AE3-2A949D740C19}"/>
                                            </p:graphicEl>
                                          </p:spTgt>
                                        </p:tgtEl>
                                        <p:attrNameLst>
                                          <p:attrName>style.visibility</p:attrName>
                                        </p:attrNameLst>
                                      </p:cBhvr>
                                      <p:to>
                                        <p:strVal val="visible"/>
                                      </p:to>
                                    </p:set>
                                    <p:anim calcmode="lin" valueType="num">
                                      <p:cBhvr additive="base">
                                        <p:cTn id="87" dur="500" fill="hold"/>
                                        <p:tgtEl>
                                          <p:spTgt spid="12">
                                            <p:graphicEl>
                                              <a:dgm id="{A8E7430C-ECE7-450F-8AE3-2A949D740C19}"/>
                                            </p:graphicEl>
                                          </p:spTgt>
                                        </p:tgtEl>
                                        <p:attrNameLst>
                                          <p:attrName>ppt_x</p:attrName>
                                        </p:attrNameLst>
                                      </p:cBhvr>
                                      <p:tavLst>
                                        <p:tav tm="0">
                                          <p:val>
                                            <p:strVal val="1+#ppt_w/2"/>
                                          </p:val>
                                        </p:tav>
                                        <p:tav tm="100000">
                                          <p:val>
                                            <p:strVal val="#ppt_x"/>
                                          </p:val>
                                        </p:tav>
                                      </p:tavLst>
                                    </p:anim>
                                    <p:anim calcmode="lin" valueType="num">
                                      <p:cBhvr additive="base">
                                        <p:cTn id="88" dur="500" fill="hold"/>
                                        <p:tgtEl>
                                          <p:spTgt spid="12">
                                            <p:graphicEl>
                                              <a:dgm id="{A8E7430C-ECE7-450F-8AE3-2A949D740C19}"/>
                                            </p:graphicEl>
                                          </p:spTgt>
                                        </p:tgtEl>
                                        <p:attrNameLst>
                                          <p:attrName>ppt_y</p:attrName>
                                        </p:attrNameLst>
                                      </p:cBhvr>
                                      <p:tavLst>
                                        <p:tav tm="0">
                                          <p:val>
                                            <p:strVal val="#ppt_y"/>
                                          </p:val>
                                        </p:tav>
                                        <p:tav tm="100000">
                                          <p:val>
                                            <p:strVal val="#ppt_y"/>
                                          </p:val>
                                        </p:tav>
                                      </p:tavLst>
                                    </p:anim>
                                  </p:childTnLst>
                                </p:cTn>
                              </p:par>
                              <p:par>
                                <p:cTn id="89" presetID="2" presetClass="entr" presetSubtype="2" fill="hold" grpId="0" nodeType="withEffect">
                                  <p:stCondLst>
                                    <p:cond delay="0"/>
                                  </p:stCondLst>
                                  <p:childTnLst>
                                    <p:set>
                                      <p:cBhvr>
                                        <p:cTn id="90" dur="1" fill="hold">
                                          <p:stCondLst>
                                            <p:cond delay="0"/>
                                          </p:stCondLst>
                                        </p:cTn>
                                        <p:tgtEl>
                                          <p:spTgt spid="12">
                                            <p:graphicEl>
                                              <a:dgm id="{B3AF40B8-6CAF-469B-96BC-0F28788EC870}"/>
                                            </p:graphicEl>
                                          </p:spTgt>
                                        </p:tgtEl>
                                        <p:attrNameLst>
                                          <p:attrName>style.visibility</p:attrName>
                                        </p:attrNameLst>
                                      </p:cBhvr>
                                      <p:to>
                                        <p:strVal val="visible"/>
                                      </p:to>
                                    </p:set>
                                    <p:anim calcmode="lin" valueType="num">
                                      <p:cBhvr additive="base">
                                        <p:cTn id="91" dur="500" fill="hold"/>
                                        <p:tgtEl>
                                          <p:spTgt spid="12">
                                            <p:graphicEl>
                                              <a:dgm id="{B3AF40B8-6CAF-469B-96BC-0F28788EC870}"/>
                                            </p:graphic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12">
                                            <p:graphicEl>
                                              <a:dgm id="{B3AF40B8-6CAF-469B-96BC-0F28788EC870}"/>
                                            </p:graphicEl>
                                          </p:spTgt>
                                        </p:tgtEl>
                                        <p:attrNameLst>
                                          <p:attrName>ppt_y</p:attrName>
                                        </p:attrNameLst>
                                      </p:cBhvr>
                                      <p:tavLst>
                                        <p:tav tm="0">
                                          <p:val>
                                            <p:strVal val="#ppt_y"/>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6" presetClass="entr" presetSubtype="0" fill="hold" grpId="0" nodeType="clickEffect">
                                  <p:stCondLst>
                                    <p:cond delay="0"/>
                                  </p:stCondLst>
                                  <p:childTnLst>
                                    <p:set>
                                      <p:cBhvr>
                                        <p:cTn id="96" dur="1" fill="hold">
                                          <p:stCondLst>
                                            <p:cond delay="0"/>
                                          </p:stCondLst>
                                        </p:cTn>
                                        <p:tgtEl>
                                          <p:spTgt spid="2"/>
                                        </p:tgtEl>
                                        <p:attrNameLst>
                                          <p:attrName>style.visibility</p:attrName>
                                        </p:attrNameLst>
                                      </p:cBhvr>
                                      <p:to>
                                        <p:strVal val="visible"/>
                                      </p:to>
                                    </p:set>
                                    <p:animEffect transition="in" filter="wipe(down)">
                                      <p:cBhvr>
                                        <p:cTn id="97" dur="580">
                                          <p:stCondLst>
                                            <p:cond delay="0"/>
                                          </p:stCondLst>
                                        </p:cTn>
                                        <p:tgtEl>
                                          <p:spTgt spid="2"/>
                                        </p:tgtEl>
                                      </p:cBhvr>
                                    </p:animEffect>
                                    <p:anim calcmode="lin" valueType="num">
                                      <p:cBhvr>
                                        <p:cTn id="9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0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0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03" dur="26">
                                          <p:stCondLst>
                                            <p:cond delay="650"/>
                                          </p:stCondLst>
                                        </p:cTn>
                                        <p:tgtEl>
                                          <p:spTgt spid="2"/>
                                        </p:tgtEl>
                                      </p:cBhvr>
                                      <p:to x="100000" y="60000"/>
                                    </p:animScale>
                                    <p:animScale>
                                      <p:cBhvr>
                                        <p:cTn id="104" dur="166" decel="50000">
                                          <p:stCondLst>
                                            <p:cond delay="676"/>
                                          </p:stCondLst>
                                        </p:cTn>
                                        <p:tgtEl>
                                          <p:spTgt spid="2"/>
                                        </p:tgtEl>
                                      </p:cBhvr>
                                      <p:to x="100000" y="100000"/>
                                    </p:animScale>
                                    <p:animScale>
                                      <p:cBhvr>
                                        <p:cTn id="105" dur="26">
                                          <p:stCondLst>
                                            <p:cond delay="1312"/>
                                          </p:stCondLst>
                                        </p:cTn>
                                        <p:tgtEl>
                                          <p:spTgt spid="2"/>
                                        </p:tgtEl>
                                      </p:cBhvr>
                                      <p:to x="100000" y="80000"/>
                                    </p:animScale>
                                    <p:animScale>
                                      <p:cBhvr>
                                        <p:cTn id="106" dur="166" decel="50000">
                                          <p:stCondLst>
                                            <p:cond delay="1338"/>
                                          </p:stCondLst>
                                        </p:cTn>
                                        <p:tgtEl>
                                          <p:spTgt spid="2"/>
                                        </p:tgtEl>
                                      </p:cBhvr>
                                      <p:to x="100000" y="100000"/>
                                    </p:animScale>
                                    <p:animScale>
                                      <p:cBhvr>
                                        <p:cTn id="107" dur="26">
                                          <p:stCondLst>
                                            <p:cond delay="1642"/>
                                          </p:stCondLst>
                                        </p:cTn>
                                        <p:tgtEl>
                                          <p:spTgt spid="2"/>
                                        </p:tgtEl>
                                      </p:cBhvr>
                                      <p:to x="100000" y="90000"/>
                                    </p:animScale>
                                    <p:animScale>
                                      <p:cBhvr>
                                        <p:cTn id="108" dur="166" decel="50000">
                                          <p:stCondLst>
                                            <p:cond delay="1668"/>
                                          </p:stCondLst>
                                        </p:cTn>
                                        <p:tgtEl>
                                          <p:spTgt spid="2"/>
                                        </p:tgtEl>
                                      </p:cBhvr>
                                      <p:to x="100000" y="100000"/>
                                    </p:animScale>
                                    <p:animScale>
                                      <p:cBhvr>
                                        <p:cTn id="109" dur="26">
                                          <p:stCondLst>
                                            <p:cond delay="1808"/>
                                          </p:stCondLst>
                                        </p:cTn>
                                        <p:tgtEl>
                                          <p:spTgt spid="2"/>
                                        </p:tgtEl>
                                      </p:cBhvr>
                                      <p:to x="100000" y="95000"/>
                                    </p:animScale>
                                    <p:animScale>
                                      <p:cBhvr>
                                        <p:cTn id="11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p:bldSub>
          <a:bldDgm bld="one"/>
        </p:bldSub>
      </p:bldGraphic>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Diseño personalizado">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1357</TotalTime>
  <Words>4213</Words>
  <Application>Microsoft Office PowerPoint</Application>
  <PresentationFormat>Panorámica</PresentationFormat>
  <Paragraphs>1446</Paragraphs>
  <Slides>88</Slides>
  <Notes>86</Notes>
  <HiddenSlides>33</HiddenSlides>
  <MMClips>0</MMClips>
  <ScaleCrop>false</ScaleCrop>
  <HeadingPairs>
    <vt:vector size="8" baseType="variant">
      <vt:variant>
        <vt:lpstr>Fuentes usadas</vt:lpstr>
      </vt:variant>
      <vt:variant>
        <vt:i4>10</vt:i4>
      </vt:variant>
      <vt:variant>
        <vt:lpstr>Tema</vt:lpstr>
      </vt:variant>
      <vt:variant>
        <vt:i4>3</vt:i4>
      </vt:variant>
      <vt:variant>
        <vt:lpstr>Servidores OLE incrustados</vt:lpstr>
      </vt:variant>
      <vt:variant>
        <vt:i4>1</vt:i4>
      </vt:variant>
      <vt:variant>
        <vt:lpstr>Títulos de diapositiva</vt:lpstr>
      </vt:variant>
      <vt:variant>
        <vt:i4>88</vt:i4>
      </vt:variant>
    </vt:vector>
  </HeadingPairs>
  <TitlesOfParts>
    <vt:vector size="102" baseType="lpstr">
      <vt:lpstr>ＭＳ Ｐゴシック</vt:lpstr>
      <vt:lpstr>Ancizar Sans Black</vt:lpstr>
      <vt:lpstr>Arial</vt:lpstr>
      <vt:lpstr>Calibri</vt:lpstr>
      <vt:lpstr>Calibri Light</vt:lpstr>
      <vt:lpstr>Carlito</vt:lpstr>
      <vt:lpstr>Rod</vt:lpstr>
      <vt:lpstr>Symbol</vt:lpstr>
      <vt:lpstr>Times New Roman</vt:lpstr>
      <vt:lpstr>Verdana</vt:lpstr>
      <vt:lpstr>Office Theme</vt:lpstr>
      <vt:lpstr>Diseño personalizado</vt:lpstr>
      <vt:lpstr>1_Diseño personalizado</vt:lpstr>
      <vt:lpstr>Ecuación</vt:lpstr>
      <vt:lpstr>Presentación de PowerPoint</vt:lpstr>
      <vt:lpstr>VISIÓN ARTIFICIAL 2024 – 1S    https://drive.google.com/drive/folders/1q3O-swigCxaKn30FTEjjc7VPjWkk0eKO?usp=drive_link </vt:lpstr>
      <vt:lpstr>Presentación del Curso</vt:lpstr>
      <vt:lpstr>Presentación de PowerPoint</vt:lpstr>
      <vt:lpstr>Contenido del Curso</vt:lpstr>
      <vt:lpstr>  Evaluación</vt:lpstr>
      <vt:lpstr>CRITERIOS DE EVALUACIÓN</vt:lpstr>
      <vt:lpstr>En la clase de hoy …</vt:lpstr>
      <vt:lpstr>Etapas de un Sistema de Visión artificial</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Segmentación de Imágenes</vt:lpstr>
      <vt:lpstr>Preguntas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Carlos Andrés Mera Banguero</dc:creator>
  <cp:lastModifiedBy>UnalMed</cp:lastModifiedBy>
  <cp:revision>128</cp:revision>
  <dcterms:created xsi:type="dcterms:W3CDTF">2020-04-28T14:51:51Z</dcterms:created>
  <dcterms:modified xsi:type="dcterms:W3CDTF">2024-08-10T14:53:30Z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2019-12-06T00:00:00Z</vt:filetime>
  </property>
  <property fmtid="{D5CDD505-2E9C-101B-9397-08002B2CF9AE}" pid="3" name="Creator">
    <vt:lpwstr>Microsoft® PowerPoint® para Office 365</vt:lpwstr>
  </property>
  <property fmtid="{D5CDD505-2E9C-101B-9397-08002B2CF9AE}" pid="4" name="LastSaved">
    <vt:filetime>2020-04-28T00:00:00Z</vt:filetime>
  </property>
</Properties>
</file>